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3" r:id="rId1"/>
  </p:sldMasterIdLst>
  <p:notesMasterIdLst>
    <p:notesMasterId r:id="rId74"/>
  </p:notes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3"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8" r:id="rId43"/>
    <p:sldId id="297"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9" r:id="rId64"/>
    <p:sldId id="318" r:id="rId65"/>
    <p:sldId id="320" r:id="rId66"/>
    <p:sldId id="321" r:id="rId67"/>
    <p:sldId id="322" r:id="rId68"/>
    <p:sldId id="323" r:id="rId69"/>
    <p:sldId id="324" r:id="rId70"/>
    <p:sldId id="325" r:id="rId71"/>
    <p:sldId id="326" r:id="rId72"/>
    <p:sldId id="327" r:id="rId73"/>
  </p:sldIdLst>
  <p:sldSz cx="12192000" cy="6858000"/>
  <p:notesSz cx="6858000" cy="9144000"/>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6262"/>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76" d="100"/>
          <a:sy n="76" d="100"/>
        </p:scale>
        <p:origin x="126"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1D3B9B-0AC7-40DC-AB70-C4F7FE8FDBE6}" type="datetimeFigureOut">
              <a:rPr lang="en-US" smtClean="0"/>
              <a:t>3/6/2022</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B24053-8DE9-473D-B770-FCF63F6FD076}" type="slidenum">
              <a:rPr lang="en-US" smtClean="0"/>
              <a:t>‹Nº›</a:t>
            </a:fld>
            <a:endParaRPr lang="en-US"/>
          </a:p>
        </p:txBody>
      </p:sp>
    </p:spTree>
    <p:extLst>
      <p:ext uri="{BB962C8B-B14F-4D97-AF65-F5344CB8AC3E}">
        <p14:creationId xmlns:p14="http://schemas.microsoft.com/office/powerpoint/2010/main" val="216853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A2B24053-8DE9-473D-B770-FCF63F6FD076}" type="slidenum">
              <a:rPr lang="en-US" smtClean="0"/>
              <a:t>5</a:t>
            </a:fld>
            <a:endParaRPr lang="en-US"/>
          </a:p>
        </p:txBody>
      </p:sp>
    </p:spTree>
    <p:extLst>
      <p:ext uri="{BB962C8B-B14F-4D97-AF65-F5344CB8AC3E}">
        <p14:creationId xmlns:p14="http://schemas.microsoft.com/office/powerpoint/2010/main" val="2310358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A2B24053-8DE9-473D-B770-FCF63F6FD076}" type="slidenum">
              <a:rPr lang="en-US" smtClean="0"/>
              <a:t>13</a:t>
            </a:fld>
            <a:endParaRPr lang="en-US"/>
          </a:p>
        </p:txBody>
      </p:sp>
    </p:spTree>
    <p:extLst>
      <p:ext uri="{BB962C8B-B14F-4D97-AF65-F5344CB8AC3E}">
        <p14:creationId xmlns:p14="http://schemas.microsoft.com/office/powerpoint/2010/main" val="4209117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hlink"/>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0" y="1"/>
            <a:ext cx="12192000" cy="366236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5" name="Rectangle 4"/>
          <p:cNvSpPr>
            <a:spLocks noChangeArrowheads="1"/>
          </p:cNvSpPr>
          <p:nvPr/>
        </p:nvSpPr>
        <p:spPr bwMode="auto">
          <a:xfrm>
            <a:off x="0" y="6605588"/>
            <a:ext cx="12185651" cy="2778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6" name="Rectangle 5"/>
          <p:cNvSpPr>
            <a:spLocks noChangeArrowheads="1"/>
          </p:cNvSpPr>
          <p:nvPr/>
        </p:nvSpPr>
        <p:spPr bwMode="auto">
          <a:xfrm>
            <a:off x="1" y="3617913"/>
            <a:ext cx="12196233" cy="2159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03" name="Rectangle 7"/>
          <p:cNvSpPr>
            <a:spLocks noGrp="1" noChangeArrowheads="1"/>
          </p:cNvSpPr>
          <p:nvPr>
            <p:ph type="subTitle" idx="1"/>
          </p:nvPr>
        </p:nvSpPr>
        <p:spPr>
          <a:xfrm>
            <a:off x="3744385" y="4149726"/>
            <a:ext cx="4607983" cy="1152525"/>
          </a:xfrm>
        </p:spPr>
        <p:txBody>
          <a:bodyPr/>
          <a:lstStyle>
            <a:lvl1pPr marL="0" indent="0">
              <a:buFontTx/>
              <a:buNone/>
              <a:defRPr sz="2800"/>
            </a:lvl1pPr>
          </a:lstStyle>
          <a:p>
            <a:pPr lvl="0"/>
            <a:r>
              <a:rPr lang="es-ES" altLang="en-US" noProof="0" smtClean="0"/>
              <a:t>Haga clic para editar el estilo de subtítulo del patrón</a:t>
            </a:r>
            <a:endParaRPr lang="en-GB" altLang="en-US" noProof="0" smtClean="0"/>
          </a:p>
        </p:txBody>
      </p:sp>
      <p:sp>
        <p:nvSpPr>
          <p:cNvPr id="4102" name="Rectangle 6"/>
          <p:cNvSpPr>
            <a:spLocks noGrp="1" noChangeArrowheads="1"/>
          </p:cNvSpPr>
          <p:nvPr>
            <p:ph type="ctrTitle"/>
          </p:nvPr>
        </p:nvSpPr>
        <p:spPr>
          <a:xfrm>
            <a:off x="3744384" y="620714"/>
            <a:ext cx="4512733" cy="2484437"/>
          </a:xfrm>
        </p:spPr>
        <p:txBody>
          <a:bodyPr/>
          <a:lstStyle>
            <a:lvl1pPr>
              <a:defRPr/>
            </a:lvl1pPr>
          </a:lstStyle>
          <a:p>
            <a:pPr lvl="0"/>
            <a:r>
              <a:rPr lang="es-ES" altLang="en-US" noProof="0" smtClean="0"/>
              <a:t>Haga clic para modificar el estilo de título del patrón</a:t>
            </a:r>
            <a:endParaRPr lang="en-GB" altLang="en-US" noProof="0" smtClean="0"/>
          </a:p>
        </p:txBody>
      </p:sp>
      <p:sp>
        <p:nvSpPr>
          <p:cNvPr id="7" name="Rectangle 11"/>
          <p:cNvSpPr>
            <a:spLocks noGrp="1" noChangeArrowheads="1"/>
          </p:cNvSpPr>
          <p:nvPr>
            <p:ph type="dt" sz="half" idx="10"/>
          </p:nvPr>
        </p:nvSpPr>
        <p:spPr bwMode="auto">
          <a:xfrm>
            <a:off x="609600" y="6605588"/>
            <a:ext cx="2844800" cy="279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smtClean="0"/>
            </a:lvl1pPr>
          </a:lstStyle>
          <a:p>
            <a:fld id="{4AAD347D-5ACD-4C99-B74B-A9C85AD731AF}" type="datetimeFigureOut">
              <a:rPr lang="en-US" smtClean="0"/>
              <a:t>3/6/2022</a:t>
            </a:fld>
            <a:endParaRPr lang="en-US" dirty="0"/>
          </a:p>
        </p:txBody>
      </p:sp>
      <p:sp>
        <p:nvSpPr>
          <p:cNvPr id="8" name="Rectangle 12"/>
          <p:cNvSpPr>
            <a:spLocks noGrp="1" noChangeArrowheads="1"/>
          </p:cNvSpPr>
          <p:nvPr>
            <p:ph type="ftr" sz="quarter" idx="11"/>
          </p:nvPr>
        </p:nvSpPr>
        <p:spPr bwMode="auto">
          <a:xfrm>
            <a:off x="4165600" y="6605588"/>
            <a:ext cx="3860800" cy="279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smtClean="0"/>
            </a:lvl1pPr>
          </a:lstStyle>
          <a:p>
            <a:endParaRPr lang="en-US" dirty="0"/>
          </a:p>
        </p:txBody>
      </p:sp>
      <p:sp>
        <p:nvSpPr>
          <p:cNvPr id="9" name="Rectangle 13"/>
          <p:cNvSpPr>
            <a:spLocks noGrp="1" noChangeArrowheads="1"/>
          </p:cNvSpPr>
          <p:nvPr>
            <p:ph type="sldNum" sz="quarter" idx="12"/>
          </p:nvPr>
        </p:nvSpPr>
        <p:spPr bwMode="auto">
          <a:xfrm>
            <a:off x="8737600" y="6605588"/>
            <a:ext cx="2844800" cy="279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lvl1pPr>
          </a:lstStyle>
          <a:p>
            <a:fld id="{D57F1E4F-1CFF-5643-939E-02111984F565}" type="slidenum">
              <a:rPr lang="en-US" smtClean="0"/>
              <a:t>‹Nº›</a:t>
            </a:fld>
            <a:endParaRPr lang="en-US" dirty="0"/>
          </a:p>
        </p:txBody>
      </p:sp>
    </p:spTree>
    <p:extLst>
      <p:ext uri="{BB962C8B-B14F-4D97-AF65-F5344CB8AC3E}">
        <p14:creationId xmlns:p14="http://schemas.microsoft.com/office/powerpoint/2010/main" val="603568735"/>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GB"/>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Tree>
    <p:extLst>
      <p:ext uri="{BB962C8B-B14F-4D97-AF65-F5344CB8AC3E}">
        <p14:creationId xmlns:p14="http://schemas.microsoft.com/office/powerpoint/2010/main" val="2445818315"/>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02700" y="260351"/>
            <a:ext cx="2762251" cy="5832475"/>
          </a:xfrm>
        </p:spPr>
        <p:txBody>
          <a:bodyPr vert="eaVert"/>
          <a:lstStyle/>
          <a:p>
            <a:r>
              <a:rPr lang="es-ES" smtClean="0"/>
              <a:t>Haga clic para modificar el estilo de título del patrón</a:t>
            </a:r>
            <a:endParaRPr lang="en-GB"/>
          </a:p>
        </p:txBody>
      </p:sp>
      <p:sp>
        <p:nvSpPr>
          <p:cNvPr id="3" name="Vertical Text Placeholder 2"/>
          <p:cNvSpPr>
            <a:spLocks noGrp="1"/>
          </p:cNvSpPr>
          <p:nvPr>
            <p:ph type="body" orient="vert" idx="1"/>
          </p:nvPr>
        </p:nvSpPr>
        <p:spPr>
          <a:xfrm>
            <a:off x="609601" y="260351"/>
            <a:ext cx="8089900" cy="5832475"/>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Tree>
    <p:extLst>
      <p:ext uri="{BB962C8B-B14F-4D97-AF65-F5344CB8AC3E}">
        <p14:creationId xmlns:p14="http://schemas.microsoft.com/office/powerpoint/2010/main" val="1304524968"/>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GB"/>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Tree>
    <p:extLst>
      <p:ext uri="{BB962C8B-B14F-4D97-AF65-F5344CB8AC3E}">
        <p14:creationId xmlns:p14="http://schemas.microsoft.com/office/powerpoint/2010/main" val="4136865800"/>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s-ES" smtClean="0"/>
              <a:t>Haga clic para modificar el estilo de título del patrón</a:t>
            </a:r>
            <a:endParaRPr lang="en-GB"/>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smtClean="0"/>
              <a:t>Editar el estilo de texto del patrón</a:t>
            </a:r>
          </a:p>
        </p:txBody>
      </p:sp>
    </p:spTree>
    <p:extLst>
      <p:ext uri="{BB962C8B-B14F-4D97-AF65-F5344CB8AC3E}">
        <p14:creationId xmlns:p14="http://schemas.microsoft.com/office/powerpoint/2010/main" val="1053341930"/>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GB"/>
          </a:p>
        </p:txBody>
      </p:sp>
      <p:sp>
        <p:nvSpPr>
          <p:cNvPr id="3" name="Content Placeholder 2"/>
          <p:cNvSpPr>
            <a:spLocks noGrp="1"/>
          </p:cNvSpPr>
          <p:nvPr>
            <p:ph sz="half" idx="1"/>
          </p:nvPr>
        </p:nvSpPr>
        <p:spPr>
          <a:xfrm>
            <a:off x="609601" y="1484313"/>
            <a:ext cx="5425017" cy="4608512"/>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Content Placeholder 3"/>
          <p:cNvSpPr>
            <a:spLocks noGrp="1"/>
          </p:cNvSpPr>
          <p:nvPr>
            <p:ph sz="half" idx="2"/>
          </p:nvPr>
        </p:nvSpPr>
        <p:spPr>
          <a:xfrm>
            <a:off x="6237818" y="1484313"/>
            <a:ext cx="5427133" cy="4608512"/>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Tree>
    <p:extLst>
      <p:ext uri="{BB962C8B-B14F-4D97-AF65-F5344CB8AC3E}">
        <p14:creationId xmlns:p14="http://schemas.microsoft.com/office/powerpoint/2010/main" val="720640341"/>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s-ES" smtClean="0"/>
              <a:t>Haga clic para modificar el estilo de título del patrón</a:t>
            </a:r>
            <a:endParaRPr lang="en-GB"/>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840318" y="2505075"/>
            <a:ext cx="5158316"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72200" y="2505075"/>
            <a:ext cx="518371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Tree>
    <p:extLst>
      <p:ext uri="{BB962C8B-B14F-4D97-AF65-F5344CB8AC3E}">
        <p14:creationId xmlns:p14="http://schemas.microsoft.com/office/powerpoint/2010/main" val="4178193810"/>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GB"/>
          </a:p>
        </p:txBody>
      </p:sp>
    </p:spTree>
    <p:extLst>
      <p:ext uri="{BB962C8B-B14F-4D97-AF65-F5344CB8AC3E}">
        <p14:creationId xmlns:p14="http://schemas.microsoft.com/office/powerpoint/2010/main" val="862051296"/>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665463"/>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s-ES" smtClean="0"/>
              <a:t>Haga clic para modificar el estilo de título del patrón</a:t>
            </a:r>
            <a:endParaRPr lang="en-GB"/>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Tree>
    <p:extLst>
      <p:ext uri="{BB962C8B-B14F-4D97-AF65-F5344CB8AC3E}">
        <p14:creationId xmlns:p14="http://schemas.microsoft.com/office/powerpoint/2010/main" val="3466625857"/>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s-ES" smtClean="0"/>
              <a:t>Haga clic para modificar el estilo de título del patrón</a:t>
            </a:r>
            <a:endParaRPr lang="en-GB"/>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 noProof="0" smtClean="0"/>
              <a:t>Haga clic en el icono para agregar una imagen</a:t>
            </a:r>
            <a:endParaRPr lang="en-GB" noProof="0" smtClean="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Tree>
    <p:extLst>
      <p:ext uri="{BB962C8B-B14F-4D97-AF65-F5344CB8AC3E}">
        <p14:creationId xmlns:p14="http://schemas.microsoft.com/office/powerpoint/2010/main" val="3173810061"/>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8"/>
          <p:cNvSpPr>
            <a:spLocks noChangeArrowheads="1"/>
          </p:cNvSpPr>
          <p:nvPr/>
        </p:nvSpPr>
        <p:spPr bwMode="auto">
          <a:xfrm>
            <a:off x="-4233" y="1"/>
            <a:ext cx="12192000" cy="11969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27" name="Rectangle 9"/>
          <p:cNvSpPr>
            <a:spLocks noChangeArrowheads="1"/>
          </p:cNvSpPr>
          <p:nvPr/>
        </p:nvSpPr>
        <p:spPr bwMode="auto">
          <a:xfrm>
            <a:off x="0" y="6735764"/>
            <a:ext cx="12192000" cy="14922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28" name="Rectangle 10"/>
          <p:cNvSpPr>
            <a:spLocks noChangeArrowheads="1"/>
          </p:cNvSpPr>
          <p:nvPr/>
        </p:nvSpPr>
        <p:spPr bwMode="auto">
          <a:xfrm>
            <a:off x="-4233" y="1089025"/>
            <a:ext cx="12196233" cy="2159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29" name="Rectangle 2"/>
          <p:cNvSpPr>
            <a:spLocks noGrp="1" noChangeArrowheads="1"/>
          </p:cNvSpPr>
          <p:nvPr>
            <p:ph type="title"/>
          </p:nvPr>
        </p:nvSpPr>
        <p:spPr bwMode="auto">
          <a:xfrm>
            <a:off x="609601" y="260351"/>
            <a:ext cx="11055351"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smtClean="0"/>
              <a:t>Haga clic para modificar el estilo de título del patrón</a:t>
            </a:r>
            <a:endParaRPr lang="en-GB" altLang="en-US" smtClean="0"/>
          </a:p>
        </p:txBody>
      </p:sp>
      <p:sp>
        <p:nvSpPr>
          <p:cNvPr id="1030" name="Rectangle 3"/>
          <p:cNvSpPr>
            <a:spLocks noGrp="1" noChangeArrowheads="1"/>
          </p:cNvSpPr>
          <p:nvPr>
            <p:ph type="body" idx="1"/>
          </p:nvPr>
        </p:nvSpPr>
        <p:spPr bwMode="auto">
          <a:xfrm>
            <a:off x="609601" y="1484313"/>
            <a:ext cx="11055351"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smtClean="0"/>
              <a:t>Editar el estilo de texto del patrón</a:t>
            </a:r>
          </a:p>
          <a:p>
            <a:pPr lvl="1"/>
            <a:r>
              <a:rPr lang="es-ES" altLang="en-US" smtClean="0"/>
              <a:t>Segundo nivel</a:t>
            </a:r>
          </a:p>
          <a:p>
            <a:pPr lvl="2"/>
            <a:r>
              <a:rPr lang="es-ES" altLang="en-US" smtClean="0"/>
              <a:t>Tercer nivel</a:t>
            </a:r>
          </a:p>
          <a:p>
            <a:pPr lvl="3"/>
            <a:r>
              <a:rPr lang="es-ES" altLang="en-US" smtClean="0"/>
              <a:t>Cuarto nivel</a:t>
            </a:r>
          </a:p>
          <a:p>
            <a:pPr lvl="4"/>
            <a:r>
              <a:rPr lang="es-ES" altLang="en-US" smtClean="0"/>
              <a:t>Quinto nivel</a:t>
            </a:r>
            <a:endParaRPr lang="en-GB" altLang="en-US" smtClean="0"/>
          </a:p>
        </p:txBody>
      </p:sp>
      <p:sp>
        <p:nvSpPr>
          <p:cNvPr id="1031" name="Rectangle 11"/>
          <p:cNvSpPr>
            <a:spLocks noChangeArrowheads="1"/>
          </p:cNvSpPr>
          <p:nvPr/>
        </p:nvSpPr>
        <p:spPr bwMode="auto">
          <a:xfrm>
            <a:off x="0" y="6705600"/>
            <a:ext cx="12192000" cy="6985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Tree>
    <p:extLst>
      <p:ext uri="{BB962C8B-B14F-4D97-AF65-F5344CB8AC3E}">
        <p14:creationId xmlns:p14="http://schemas.microsoft.com/office/powerpoint/2010/main" val="244787861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ransition>
    <p:wipe dir="r"/>
  </p:transition>
  <p:hf sldNum="0" hdr="0" ftr="0" dt="0"/>
  <p:txStyles>
    <p:titleStyle>
      <a:lvl1pPr algn="l" rtl="0" eaLnBrk="1" fontAlgn="base" hangingPunct="1">
        <a:spcBef>
          <a:spcPct val="0"/>
        </a:spcBef>
        <a:spcAft>
          <a:spcPct val="0"/>
        </a:spcAft>
        <a:defRPr sz="4400" kern="12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1" fontAlgn="base" hangingPunct="1">
        <a:spcBef>
          <a:spcPct val="20000"/>
        </a:spcBef>
        <a:spcAft>
          <a:spcPct val="0"/>
        </a:spcAft>
        <a:buChar char="•"/>
        <a:defRPr sz="3200" kern="1200">
          <a:solidFill>
            <a:schemeClr val="accent2"/>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accent2"/>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accent2"/>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accent2"/>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gjaramillo@gmail.com"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yum.oracle.com/oracle-linux-isos.html" TargetMode="External"/><Relationship Id="rId2" Type="http://schemas.openxmlformats.org/officeDocument/2006/relationships/hyperlink" Target="https://www.virtualbox.org/wiki/Linux_Download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docs.docker.com/compose/instal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9000"/>
                <a:hueMod val="108000"/>
                <a:satMod val="164000"/>
                <a:lumMod val="74000"/>
              </a:schemeClr>
              <a:schemeClr val="bg2">
                <a:tint val="96000"/>
                <a:hueMod val="88000"/>
                <a:satMod val="140000"/>
                <a:lumMod val="132000"/>
              </a:schemeClr>
            </a:duotone>
            <a:lum/>
          </a:blip>
          <a:srcRect/>
          <a:stretch>
            <a:fillRect/>
          </a:stretch>
        </a:blipFill>
        <a:effectLst/>
      </p:bgPr>
    </p:bg>
    <p:spTree>
      <p:nvGrpSpPr>
        <p:cNvPr id="1" name=""/>
        <p:cNvGrpSpPr/>
        <p:nvPr/>
      </p:nvGrpSpPr>
      <p:grpSpPr>
        <a:xfrm>
          <a:off x="0" y="0"/>
          <a:ext cx="0" cy="0"/>
          <a:chOff x="0" y="0"/>
          <a:chExt cx="0" cy="0"/>
        </a:xfrm>
      </p:grpSpPr>
      <p:sp>
        <p:nvSpPr>
          <p:cNvPr id="3" name="Subtítulo 2"/>
          <p:cNvSpPr>
            <a:spLocks noGrp="1"/>
          </p:cNvSpPr>
          <p:nvPr>
            <p:ph type="subTitle" idx="1"/>
          </p:nvPr>
        </p:nvSpPr>
        <p:spPr/>
        <p:txBody>
          <a:bodyPr/>
          <a:lstStyle/>
          <a:p>
            <a:r>
              <a:rPr lang="es-MX" dirty="0" smtClean="0">
                <a:solidFill>
                  <a:schemeClr val="tx1"/>
                </a:solidFill>
              </a:rPr>
              <a:t>Luis Gerardo Jaramillo </a:t>
            </a:r>
            <a:r>
              <a:rPr lang="es-MX" dirty="0" err="1">
                <a:solidFill>
                  <a:schemeClr val="tx1"/>
                </a:solidFill>
              </a:rPr>
              <a:t>G</a:t>
            </a:r>
            <a:r>
              <a:rPr lang="es-MX" dirty="0" err="1" smtClean="0">
                <a:solidFill>
                  <a:schemeClr val="tx1"/>
                </a:solidFill>
              </a:rPr>
              <a:t>tz</a:t>
            </a:r>
            <a:r>
              <a:rPr lang="es-MX" dirty="0" smtClean="0">
                <a:solidFill>
                  <a:schemeClr val="tx1"/>
                </a:solidFill>
              </a:rPr>
              <a:t>.	</a:t>
            </a:r>
            <a:r>
              <a:rPr lang="es-MX" dirty="0" smtClean="0">
                <a:solidFill>
                  <a:schemeClr val="tx1"/>
                </a:solidFill>
                <a:hlinkClick r:id="rId3"/>
              </a:rPr>
              <a:t>Lgjaramillo@gmail.com</a:t>
            </a:r>
            <a:endParaRPr lang="es-MX" dirty="0" smtClean="0">
              <a:solidFill>
                <a:schemeClr val="tx1"/>
              </a:solidFill>
            </a:endParaRPr>
          </a:p>
          <a:p>
            <a:r>
              <a:rPr lang="es-MX" dirty="0" smtClean="0">
                <a:solidFill>
                  <a:schemeClr val="tx1"/>
                </a:solidFill>
              </a:rPr>
              <a:t>IJALTI Marzo 2022</a:t>
            </a:r>
            <a:endParaRPr lang="es-MX" dirty="0">
              <a:solidFill>
                <a:schemeClr val="tx1"/>
              </a:solidFill>
            </a:endParaRPr>
          </a:p>
        </p:txBody>
      </p:sp>
      <p:sp>
        <p:nvSpPr>
          <p:cNvPr id="2" name="Título 1"/>
          <p:cNvSpPr>
            <a:spLocks noGrp="1"/>
          </p:cNvSpPr>
          <p:nvPr>
            <p:ph type="ctrTitle"/>
          </p:nvPr>
        </p:nvSpPr>
        <p:spPr/>
        <p:txBody>
          <a:bodyPr/>
          <a:lstStyle/>
          <a:p>
            <a:r>
              <a:rPr lang="es-MX" dirty="0" err="1" smtClean="0"/>
              <a:t>Kubernetes</a:t>
            </a:r>
            <a:endParaRPr lang="es-MX" dirty="0"/>
          </a:p>
        </p:txBody>
      </p:sp>
    </p:spTree>
    <p:extLst>
      <p:ext uri="{BB962C8B-B14F-4D97-AF65-F5344CB8AC3E}">
        <p14:creationId xmlns:p14="http://schemas.microsoft.com/office/powerpoint/2010/main" val="4217541469"/>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p:txBody>
          <a:bodyPr/>
          <a:lstStyle/>
          <a:p>
            <a:r>
              <a:rPr lang="es-MX" dirty="0" smtClean="0"/>
              <a:t>Introducción: Arquitectura y conceptos de </a:t>
            </a:r>
            <a:r>
              <a:rPr lang="es-MX" dirty="0" err="1" smtClean="0"/>
              <a:t>Kubernetes</a:t>
            </a:r>
            <a:endParaRPr lang="es-MX" dirty="0"/>
          </a:p>
        </p:txBody>
      </p:sp>
      <p:sp>
        <p:nvSpPr>
          <p:cNvPr id="5" name="Rectángulo redondeado 4"/>
          <p:cNvSpPr/>
          <p:nvPr/>
        </p:nvSpPr>
        <p:spPr>
          <a:xfrm>
            <a:off x="1828799" y="2098430"/>
            <a:ext cx="8335109" cy="4583723"/>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MX" dirty="0"/>
          </a:p>
        </p:txBody>
      </p:sp>
      <p:sp>
        <p:nvSpPr>
          <p:cNvPr id="6" name="CuadroTexto 5"/>
          <p:cNvSpPr txBox="1"/>
          <p:nvPr/>
        </p:nvSpPr>
        <p:spPr>
          <a:xfrm>
            <a:off x="2672862" y="1791174"/>
            <a:ext cx="947695"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s-MX" b="1" dirty="0" err="1" smtClean="0">
                <a:ln/>
                <a:solidFill>
                  <a:schemeClr val="accent3"/>
                </a:solidFill>
              </a:rPr>
              <a:t>Cluster</a:t>
            </a:r>
            <a:endParaRPr lang="es-MX" b="1" dirty="0">
              <a:ln/>
              <a:solidFill>
                <a:schemeClr val="accent3"/>
              </a:solidFill>
            </a:endParaRPr>
          </a:p>
        </p:txBody>
      </p:sp>
      <p:sp>
        <p:nvSpPr>
          <p:cNvPr id="7" name="Rectángulo redondeado 6"/>
          <p:cNvSpPr/>
          <p:nvPr/>
        </p:nvSpPr>
        <p:spPr>
          <a:xfrm>
            <a:off x="2215662" y="3135923"/>
            <a:ext cx="2239108" cy="2332892"/>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MX" dirty="0"/>
          </a:p>
        </p:txBody>
      </p:sp>
      <p:sp>
        <p:nvSpPr>
          <p:cNvPr id="8" name="CuadroTexto 7"/>
          <p:cNvSpPr txBox="1"/>
          <p:nvPr/>
        </p:nvSpPr>
        <p:spPr>
          <a:xfrm>
            <a:off x="2531951" y="2835152"/>
            <a:ext cx="1467068" cy="369332"/>
          </a:xfrm>
          <a:prstGeom prst="rect">
            <a:avLst/>
          </a:prstGeom>
          <a:noFill/>
        </p:spPr>
        <p:txBody>
          <a:bodyPr wrap="none" rtlCol="0">
            <a:spAutoFit/>
          </a:bodyPr>
          <a:lstStyle/>
          <a:p>
            <a:r>
              <a:rPr lang="es-MX" dirty="0" smtClean="0">
                <a:solidFill>
                  <a:schemeClr val="accent5"/>
                </a:solidFill>
              </a:rPr>
              <a:t>Master </a:t>
            </a:r>
            <a:r>
              <a:rPr lang="es-MX" dirty="0" err="1" smtClean="0">
                <a:solidFill>
                  <a:schemeClr val="accent5"/>
                </a:solidFill>
              </a:rPr>
              <a:t>node</a:t>
            </a:r>
            <a:endParaRPr lang="es-MX" dirty="0">
              <a:solidFill>
                <a:schemeClr val="accent5"/>
              </a:solidFill>
            </a:endParaRPr>
          </a:p>
        </p:txBody>
      </p:sp>
      <p:sp>
        <p:nvSpPr>
          <p:cNvPr id="9" name="Rectángulo redondeado 8"/>
          <p:cNvSpPr/>
          <p:nvPr/>
        </p:nvSpPr>
        <p:spPr>
          <a:xfrm>
            <a:off x="2403231" y="3598985"/>
            <a:ext cx="1863969" cy="103163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sz="1600" dirty="0" smtClean="0"/>
              <a:t>Herramientas para el manejo de nodos</a:t>
            </a:r>
            <a:endParaRPr lang="es-MX" sz="1600" dirty="0"/>
          </a:p>
        </p:txBody>
      </p:sp>
      <p:sp>
        <p:nvSpPr>
          <p:cNvPr id="10" name="Rectángulo redondeado 9"/>
          <p:cNvSpPr/>
          <p:nvPr/>
        </p:nvSpPr>
        <p:spPr>
          <a:xfrm>
            <a:off x="2403231" y="4931386"/>
            <a:ext cx="1863969" cy="35755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MX" sz="1400" dirty="0" smtClean="0"/>
              <a:t>Plano de Control</a:t>
            </a:r>
            <a:endParaRPr lang="es-MX" sz="1400" dirty="0"/>
          </a:p>
        </p:txBody>
      </p:sp>
      <p:grpSp>
        <p:nvGrpSpPr>
          <p:cNvPr id="36" name="Grupo 35"/>
          <p:cNvGrpSpPr/>
          <p:nvPr/>
        </p:nvGrpSpPr>
        <p:grpSpPr>
          <a:xfrm>
            <a:off x="5720862" y="2154589"/>
            <a:ext cx="2602523" cy="1444396"/>
            <a:chOff x="5720862" y="2154589"/>
            <a:chExt cx="2602523" cy="1444396"/>
          </a:xfrm>
        </p:grpSpPr>
        <p:sp>
          <p:nvSpPr>
            <p:cNvPr id="11" name="Rectángulo redondeado 10"/>
            <p:cNvSpPr/>
            <p:nvPr/>
          </p:nvSpPr>
          <p:spPr>
            <a:xfrm>
              <a:off x="5720862" y="2461846"/>
              <a:ext cx="2602523" cy="1137139"/>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MX" dirty="0"/>
            </a:p>
          </p:txBody>
        </p:sp>
        <p:sp>
          <p:nvSpPr>
            <p:cNvPr id="12" name="CuadroTexto 11"/>
            <p:cNvSpPr txBox="1"/>
            <p:nvPr/>
          </p:nvSpPr>
          <p:spPr>
            <a:xfrm>
              <a:off x="6194011" y="2154589"/>
              <a:ext cx="1656223" cy="369332"/>
            </a:xfrm>
            <a:prstGeom prst="rect">
              <a:avLst/>
            </a:prstGeom>
            <a:noFill/>
          </p:spPr>
          <p:txBody>
            <a:bodyPr wrap="none" rtlCol="0">
              <a:spAutoFit/>
            </a:bodyPr>
            <a:lstStyle/>
            <a:p>
              <a:r>
                <a:rPr lang="es-MX" dirty="0" err="1" smtClean="0">
                  <a:ln w="0"/>
                  <a:effectLst>
                    <a:outerShdw blurRad="38100" dist="19050" dir="2700000" algn="tl" rotWithShape="0">
                      <a:schemeClr val="dk1">
                        <a:alpha val="40000"/>
                      </a:schemeClr>
                    </a:outerShdw>
                  </a:effectLst>
                </a:rPr>
                <a:t>Worker</a:t>
              </a:r>
              <a:r>
                <a:rPr lang="es-MX" dirty="0" smtClean="0">
                  <a:ln w="0"/>
                  <a:effectLst>
                    <a:outerShdw blurRad="38100" dist="19050" dir="2700000" algn="tl" rotWithShape="0">
                      <a:schemeClr val="dk1">
                        <a:alpha val="40000"/>
                      </a:schemeClr>
                    </a:outerShdw>
                  </a:effectLst>
                </a:rPr>
                <a:t> </a:t>
              </a:r>
              <a:r>
                <a:rPr lang="es-MX" dirty="0" err="1" smtClean="0">
                  <a:ln w="0"/>
                  <a:effectLst>
                    <a:outerShdw blurRad="38100" dist="19050" dir="2700000" algn="tl" rotWithShape="0">
                      <a:schemeClr val="dk1">
                        <a:alpha val="40000"/>
                      </a:schemeClr>
                    </a:outerShdw>
                  </a:effectLst>
                </a:rPr>
                <a:t>Node</a:t>
              </a:r>
              <a:endParaRPr lang="es-MX" dirty="0">
                <a:ln w="0"/>
                <a:effectLst>
                  <a:outerShdw blurRad="38100" dist="19050" dir="2700000" algn="tl" rotWithShape="0">
                    <a:schemeClr val="dk1">
                      <a:alpha val="40000"/>
                    </a:schemeClr>
                  </a:outerShdw>
                </a:effectLst>
              </a:endParaRPr>
            </a:p>
          </p:txBody>
        </p:sp>
        <p:sp>
          <p:nvSpPr>
            <p:cNvPr id="13" name="Rectángulo redondeado 12"/>
            <p:cNvSpPr/>
            <p:nvPr/>
          </p:nvSpPr>
          <p:spPr>
            <a:xfrm>
              <a:off x="5861538" y="2661138"/>
              <a:ext cx="2332893"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dirty="0" smtClean="0"/>
                <a:t>Proxy / </a:t>
              </a:r>
              <a:r>
                <a:rPr lang="es-MX" dirty="0" err="1" smtClean="0"/>
                <a:t>Config</a:t>
              </a:r>
              <a:endParaRPr lang="es-MX" dirty="0"/>
            </a:p>
          </p:txBody>
        </p:sp>
        <p:sp>
          <p:nvSpPr>
            <p:cNvPr id="14" name="Rectángulo redondeado 13"/>
            <p:cNvSpPr/>
            <p:nvPr/>
          </p:nvSpPr>
          <p:spPr>
            <a:xfrm>
              <a:off x="5861538" y="3085661"/>
              <a:ext cx="2332893"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dirty="0" err="1" smtClean="0"/>
                <a:t>Pod</a:t>
              </a:r>
              <a:r>
                <a:rPr lang="es-MX" dirty="0" smtClean="0"/>
                <a:t> (</a:t>
              </a:r>
              <a:r>
                <a:rPr lang="es-MX" dirty="0" err="1" smtClean="0"/>
                <a:t>Container</a:t>
              </a:r>
              <a:r>
                <a:rPr lang="es-MX" dirty="0" smtClean="0"/>
                <a:t>)</a:t>
              </a:r>
              <a:endParaRPr lang="es-MX" dirty="0"/>
            </a:p>
          </p:txBody>
        </p:sp>
      </p:grpSp>
      <p:cxnSp>
        <p:nvCxnSpPr>
          <p:cNvPr id="27" name="Conector angular 26"/>
          <p:cNvCxnSpPr>
            <a:stCxn id="7" idx="3"/>
            <a:endCxn id="22" idx="1"/>
          </p:cNvCxnSpPr>
          <p:nvPr/>
        </p:nvCxnSpPr>
        <p:spPr>
          <a:xfrm>
            <a:off x="4454770" y="4302369"/>
            <a:ext cx="1266092" cy="1672790"/>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0" name="Conector angular 29"/>
          <p:cNvCxnSpPr>
            <a:stCxn id="7" idx="3"/>
            <a:endCxn id="11" idx="1"/>
          </p:cNvCxnSpPr>
          <p:nvPr/>
        </p:nvCxnSpPr>
        <p:spPr>
          <a:xfrm flipV="1">
            <a:off x="4454770" y="3030416"/>
            <a:ext cx="1266092" cy="1271953"/>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3" name="Conector angular 32"/>
          <p:cNvCxnSpPr>
            <a:stCxn id="7" idx="3"/>
            <a:endCxn id="17" idx="1"/>
          </p:cNvCxnSpPr>
          <p:nvPr/>
        </p:nvCxnSpPr>
        <p:spPr>
          <a:xfrm>
            <a:off x="4454770" y="4302369"/>
            <a:ext cx="1266092" cy="238286"/>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sp>
        <p:nvSpPr>
          <p:cNvPr id="34" name="Rectángulo redondeado 33"/>
          <p:cNvSpPr/>
          <p:nvPr/>
        </p:nvSpPr>
        <p:spPr>
          <a:xfrm rot="16200000">
            <a:off x="-1361775" y="4032179"/>
            <a:ext cx="4161692" cy="637076"/>
          </a:xfrm>
          <a:prstGeom prst="roundRect">
            <a:avLst/>
          </a:prstGeom>
          <a:noFill/>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s-MX" dirty="0" smtClean="0"/>
              <a:t>Cloud </a:t>
            </a:r>
            <a:r>
              <a:rPr lang="es-MX" dirty="0" err="1" smtClean="0"/>
              <a:t>Provider</a:t>
            </a:r>
            <a:r>
              <a:rPr lang="es-MX" dirty="0" smtClean="0"/>
              <a:t> API</a:t>
            </a:r>
            <a:endParaRPr lang="es-MX" dirty="0"/>
          </a:p>
        </p:txBody>
      </p:sp>
      <p:sp>
        <p:nvSpPr>
          <p:cNvPr id="35" name="Flecha derecha 34"/>
          <p:cNvSpPr/>
          <p:nvPr/>
        </p:nvSpPr>
        <p:spPr>
          <a:xfrm rot="10800000">
            <a:off x="1061056" y="3918911"/>
            <a:ext cx="996462" cy="50654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7" name="Grupo 36"/>
          <p:cNvGrpSpPr/>
          <p:nvPr/>
        </p:nvGrpSpPr>
        <p:grpSpPr>
          <a:xfrm>
            <a:off x="5720862" y="3595375"/>
            <a:ext cx="2602523" cy="1444396"/>
            <a:chOff x="5720862" y="2154589"/>
            <a:chExt cx="2602523" cy="1444396"/>
          </a:xfrm>
        </p:grpSpPr>
        <p:sp>
          <p:nvSpPr>
            <p:cNvPr id="38" name="Rectángulo redondeado 37"/>
            <p:cNvSpPr/>
            <p:nvPr/>
          </p:nvSpPr>
          <p:spPr>
            <a:xfrm>
              <a:off x="5720862" y="2461846"/>
              <a:ext cx="2602523" cy="1137139"/>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MX" dirty="0"/>
            </a:p>
          </p:txBody>
        </p:sp>
        <p:sp>
          <p:nvSpPr>
            <p:cNvPr id="39" name="CuadroTexto 38"/>
            <p:cNvSpPr txBox="1"/>
            <p:nvPr/>
          </p:nvSpPr>
          <p:spPr>
            <a:xfrm>
              <a:off x="6194011" y="2154589"/>
              <a:ext cx="1656223" cy="369332"/>
            </a:xfrm>
            <a:prstGeom prst="rect">
              <a:avLst/>
            </a:prstGeom>
            <a:noFill/>
          </p:spPr>
          <p:txBody>
            <a:bodyPr wrap="none" rtlCol="0">
              <a:spAutoFit/>
            </a:bodyPr>
            <a:lstStyle/>
            <a:p>
              <a:r>
                <a:rPr lang="es-MX" dirty="0" err="1" smtClean="0">
                  <a:ln w="0"/>
                  <a:effectLst>
                    <a:outerShdw blurRad="38100" dist="19050" dir="2700000" algn="tl" rotWithShape="0">
                      <a:schemeClr val="dk1">
                        <a:alpha val="40000"/>
                      </a:schemeClr>
                    </a:outerShdw>
                  </a:effectLst>
                </a:rPr>
                <a:t>Worker</a:t>
              </a:r>
              <a:r>
                <a:rPr lang="es-MX" dirty="0" smtClean="0">
                  <a:ln w="0"/>
                  <a:effectLst>
                    <a:outerShdw blurRad="38100" dist="19050" dir="2700000" algn="tl" rotWithShape="0">
                      <a:schemeClr val="dk1">
                        <a:alpha val="40000"/>
                      </a:schemeClr>
                    </a:outerShdw>
                  </a:effectLst>
                </a:rPr>
                <a:t> </a:t>
              </a:r>
              <a:r>
                <a:rPr lang="es-MX" dirty="0" err="1" smtClean="0">
                  <a:ln w="0"/>
                  <a:effectLst>
                    <a:outerShdw blurRad="38100" dist="19050" dir="2700000" algn="tl" rotWithShape="0">
                      <a:schemeClr val="dk1">
                        <a:alpha val="40000"/>
                      </a:schemeClr>
                    </a:outerShdw>
                  </a:effectLst>
                </a:rPr>
                <a:t>Node</a:t>
              </a:r>
              <a:endParaRPr lang="es-MX" dirty="0">
                <a:ln w="0"/>
                <a:effectLst>
                  <a:outerShdw blurRad="38100" dist="19050" dir="2700000" algn="tl" rotWithShape="0">
                    <a:schemeClr val="dk1">
                      <a:alpha val="40000"/>
                    </a:schemeClr>
                  </a:outerShdw>
                </a:effectLst>
              </a:endParaRPr>
            </a:p>
          </p:txBody>
        </p:sp>
        <p:sp>
          <p:nvSpPr>
            <p:cNvPr id="40" name="Rectángulo redondeado 39"/>
            <p:cNvSpPr/>
            <p:nvPr/>
          </p:nvSpPr>
          <p:spPr>
            <a:xfrm>
              <a:off x="5861538" y="2661138"/>
              <a:ext cx="2332893"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dirty="0" smtClean="0"/>
                <a:t>Proxy / </a:t>
              </a:r>
              <a:r>
                <a:rPr lang="es-MX" dirty="0" err="1" smtClean="0"/>
                <a:t>Config</a:t>
              </a:r>
              <a:endParaRPr lang="es-MX" dirty="0"/>
            </a:p>
          </p:txBody>
        </p:sp>
        <p:sp>
          <p:nvSpPr>
            <p:cNvPr id="41" name="Rectángulo redondeado 40"/>
            <p:cNvSpPr/>
            <p:nvPr/>
          </p:nvSpPr>
          <p:spPr>
            <a:xfrm>
              <a:off x="5861538" y="3085661"/>
              <a:ext cx="2332893"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dirty="0" err="1" smtClean="0"/>
                <a:t>Pod</a:t>
              </a:r>
              <a:r>
                <a:rPr lang="es-MX" dirty="0" smtClean="0"/>
                <a:t> (</a:t>
              </a:r>
              <a:r>
                <a:rPr lang="es-MX" dirty="0" err="1" smtClean="0"/>
                <a:t>Container</a:t>
              </a:r>
              <a:r>
                <a:rPr lang="es-MX" dirty="0" smtClean="0"/>
                <a:t>)</a:t>
              </a:r>
              <a:endParaRPr lang="es-MX" dirty="0"/>
            </a:p>
          </p:txBody>
        </p:sp>
      </p:grpSp>
      <p:grpSp>
        <p:nvGrpSpPr>
          <p:cNvPr id="42" name="Grupo 41"/>
          <p:cNvGrpSpPr/>
          <p:nvPr/>
        </p:nvGrpSpPr>
        <p:grpSpPr>
          <a:xfrm>
            <a:off x="5744310" y="5039771"/>
            <a:ext cx="2602523" cy="1444396"/>
            <a:chOff x="5720862" y="2154589"/>
            <a:chExt cx="2602523" cy="1444396"/>
          </a:xfrm>
        </p:grpSpPr>
        <p:sp>
          <p:nvSpPr>
            <p:cNvPr id="43" name="Rectángulo redondeado 42"/>
            <p:cNvSpPr/>
            <p:nvPr/>
          </p:nvSpPr>
          <p:spPr>
            <a:xfrm>
              <a:off x="5720862" y="2461846"/>
              <a:ext cx="2602523" cy="1137139"/>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MX" dirty="0"/>
            </a:p>
          </p:txBody>
        </p:sp>
        <p:sp>
          <p:nvSpPr>
            <p:cNvPr id="44" name="CuadroTexto 43"/>
            <p:cNvSpPr txBox="1"/>
            <p:nvPr/>
          </p:nvSpPr>
          <p:spPr>
            <a:xfrm>
              <a:off x="6194011" y="2154589"/>
              <a:ext cx="1656223" cy="369332"/>
            </a:xfrm>
            <a:prstGeom prst="rect">
              <a:avLst/>
            </a:prstGeom>
            <a:noFill/>
          </p:spPr>
          <p:txBody>
            <a:bodyPr wrap="none" rtlCol="0">
              <a:spAutoFit/>
            </a:bodyPr>
            <a:lstStyle/>
            <a:p>
              <a:r>
                <a:rPr lang="es-MX" dirty="0" err="1" smtClean="0">
                  <a:ln w="0"/>
                  <a:effectLst>
                    <a:outerShdw blurRad="38100" dist="19050" dir="2700000" algn="tl" rotWithShape="0">
                      <a:schemeClr val="dk1">
                        <a:alpha val="40000"/>
                      </a:schemeClr>
                    </a:outerShdw>
                  </a:effectLst>
                </a:rPr>
                <a:t>Worker</a:t>
              </a:r>
              <a:r>
                <a:rPr lang="es-MX" dirty="0" smtClean="0">
                  <a:ln w="0"/>
                  <a:effectLst>
                    <a:outerShdw blurRad="38100" dist="19050" dir="2700000" algn="tl" rotWithShape="0">
                      <a:schemeClr val="dk1">
                        <a:alpha val="40000"/>
                      </a:schemeClr>
                    </a:outerShdw>
                  </a:effectLst>
                </a:rPr>
                <a:t> </a:t>
              </a:r>
              <a:r>
                <a:rPr lang="es-MX" dirty="0" err="1" smtClean="0">
                  <a:ln w="0"/>
                  <a:effectLst>
                    <a:outerShdw blurRad="38100" dist="19050" dir="2700000" algn="tl" rotWithShape="0">
                      <a:schemeClr val="dk1">
                        <a:alpha val="40000"/>
                      </a:schemeClr>
                    </a:outerShdw>
                  </a:effectLst>
                </a:rPr>
                <a:t>Node</a:t>
              </a:r>
              <a:endParaRPr lang="es-MX" dirty="0">
                <a:ln w="0"/>
                <a:effectLst>
                  <a:outerShdw blurRad="38100" dist="19050" dir="2700000" algn="tl" rotWithShape="0">
                    <a:schemeClr val="dk1">
                      <a:alpha val="40000"/>
                    </a:schemeClr>
                  </a:outerShdw>
                </a:effectLst>
              </a:endParaRPr>
            </a:p>
          </p:txBody>
        </p:sp>
        <p:sp>
          <p:nvSpPr>
            <p:cNvPr id="45" name="Rectángulo redondeado 44"/>
            <p:cNvSpPr/>
            <p:nvPr/>
          </p:nvSpPr>
          <p:spPr>
            <a:xfrm>
              <a:off x="5861538" y="2661138"/>
              <a:ext cx="2332893"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dirty="0" smtClean="0"/>
                <a:t>Proxy / </a:t>
              </a:r>
              <a:r>
                <a:rPr lang="es-MX" dirty="0" err="1" smtClean="0"/>
                <a:t>Config</a:t>
              </a:r>
              <a:endParaRPr lang="es-MX" dirty="0"/>
            </a:p>
          </p:txBody>
        </p:sp>
        <p:sp>
          <p:nvSpPr>
            <p:cNvPr id="46" name="Rectángulo redondeado 45"/>
            <p:cNvSpPr/>
            <p:nvPr/>
          </p:nvSpPr>
          <p:spPr>
            <a:xfrm>
              <a:off x="5861538" y="3085661"/>
              <a:ext cx="2332893"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dirty="0" err="1" smtClean="0"/>
                <a:t>Pod</a:t>
              </a:r>
              <a:r>
                <a:rPr lang="es-MX" dirty="0" smtClean="0"/>
                <a:t> (</a:t>
              </a:r>
              <a:r>
                <a:rPr lang="es-MX" dirty="0" err="1" smtClean="0"/>
                <a:t>Container</a:t>
              </a:r>
              <a:r>
                <a:rPr lang="es-MX" dirty="0" smtClean="0"/>
                <a:t>)</a:t>
              </a:r>
              <a:endParaRPr lang="es-MX" dirty="0"/>
            </a:p>
          </p:txBody>
        </p:sp>
      </p:grpSp>
    </p:spTree>
    <p:extLst>
      <p:ext uri="{BB962C8B-B14F-4D97-AF65-F5344CB8AC3E}">
        <p14:creationId xmlns:p14="http://schemas.microsoft.com/office/powerpoint/2010/main" val="2397316939"/>
      </p:ext>
    </p:extLst>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p:txBody>
          <a:bodyPr/>
          <a:lstStyle/>
          <a:p>
            <a:r>
              <a:rPr lang="es-MX" dirty="0" smtClean="0"/>
              <a:t>Introducción: Arquitectura </a:t>
            </a:r>
            <a:r>
              <a:rPr lang="es-MX" dirty="0" err="1" smtClean="0"/>
              <a:t>Kubernetes</a:t>
            </a:r>
            <a:endParaRPr lang="es-MX" dirty="0"/>
          </a:p>
        </p:txBody>
      </p:sp>
      <p:sp>
        <p:nvSpPr>
          <p:cNvPr id="5" name="Rectángulo redondeado 4"/>
          <p:cNvSpPr/>
          <p:nvPr/>
        </p:nvSpPr>
        <p:spPr>
          <a:xfrm>
            <a:off x="1594339" y="2369516"/>
            <a:ext cx="3798276" cy="4062047"/>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MX" dirty="0"/>
          </a:p>
        </p:txBody>
      </p:sp>
      <p:sp>
        <p:nvSpPr>
          <p:cNvPr id="6" name="CuadroTexto 5"/>
          <p:cNvSpPr txBox="1"/>
          <p:nvPr/>
        </p:nvSpPr>
        <p:spPr>
          <a:xfrm>
            <a:off x="1910628" y="2068746"/>
            <a:ext cx="1467068" cy="369332"/>
          </a:xfrm>
          <a:prstGeom prst="rect">
            <a:avLst/>
          </a:prstGeom>
          <a:noFill/>
        </p:spPr>
        <p:txBody>
          <a:bodyPr wrap="none" rtlCol="0">
            <a:spAutoFit/>
          </a:bodyPr>
          <a:lstStyle/>
          <a:p>
            <a:r>
              <a:rPr lang="es-MX" dirty="0" smtClean="0">
                <a:solidFill>
                  <a:schemeClr val="accent5"/>
                </a:solidFill>
              </a:rPr>
              <a:t>Master </a:t>
            </a:r>
            <a:r>
              <a:rPr lang="es-MX" dirty="0" err="1" smtClean="0">
                <a:solidFill>
                  <a:schemeClr val="accent5"/>
                </a:solidFill>
              </a:rPr>
              <a:t>node</a:t>
            </a:r>
            <a:endParaRPr lang="es-MX" dirty="0">
              <a:solidFill>
                <a:schemeClr val="accent5"/>
              </a:solidFill>
            </a:endParaRPr>
          </a:p>
        </p:txBody>
      </p:sp>
      <p:sp>
        <p:nvSpPr>
          <p:cNvPr id="7" name="Rectángulo redondeado 6"/>
          <p:cNvSpPr/>
          <p:nvPr/>
        </p:nvSpPr>
        <p:spPr>
          <a:xfrm>
            <a:off x="2286000" y="2738848"/>
            <a:ext cx="2414954" cy="609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smtClean="0"/>
              <a:t>API Server</a:t>
            </a:r>
            <a:endParaRPr lang="es-MX" dirty="0"/>
          </a:p>
        </p:txBody>
      </p:sp>
      <p:sp>
        <p:nvSpPr>
          <p:cNvPr id="8" name="Rectángulo redondeado 7"/>
          <p:cNvSpPr/>
          <p:nvPr/>
        </p:nvSpPr>
        <p:spPr>
          <a:xfrm>
            <a:off x="2286000" y="3480998"/>
            <a:ext cx="2414954" cy="609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err="1" smtClean="0"/>
              <a:t>Scheduler</a:t>
            </a:r>
            <a:endParaRPr lang="es-MX" dirty="0"/>
          </a:p>
        </p:txBody>
      </p:sp>
      <p:sp>
        <p:nvSpPr>
          <p:cNvPr id="9" name="Rectángulo redondeado 8"/>
          <p:cNvSpPr/>
          <p:nvPr/>
        </p:nvSpPr>
        <p:spPr>
          <a:xfrm>
            <a:off x="2297959" y="4219397"/>
            <a:ext cx="2414954" cy="609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err="1" smtClean="0"/>
              <a:t>Kube-Controller</a:t>
            </a:r>
            <a:r>
              <a:rPr lang="es-MX" dirty="0" smtClean="0"/>
              <a:t> Manager</a:t>
            </a:r>
            <a:endParaRPr lang="es-MX" dirty="0"/>
          </a:p>
        </p:txBody>
      </p:sp>
      <p:sp>
        <p:nvSpPr>
          <p:cNvPr id="10" name="Rectángulo redondeado 9"/>
          <p:cNvSpPr/>
          <p:nvPr/>
        </p:nvSpPr>
        <p:spPr>
          <a:xfrm>
            <a:off x="2309681" y="4972066"/>
            <a:ext cx="2414954" cy="609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smtClean="0"/>
              <a:t>Cloud-</a:t>
            </a:r>
            <a:r>
              <a:rPr lang="es-MX" dirty="0" err="1" smtClean="0"/>
              <a:t>Controller</a:t>
            </a:r>
            <a:r>
              <a:rPr lang="es-MX" dirty="0" smtClean="0"/>
              <a:t> Manager</a:t>
            </a:r>
            <a:endParaRPr lang="es-MX" dirty="0"/>
          </a:p>
        </p:txBody>
      </p:sp>
      <p:sp>
        <p:nvSpPr>
          <p:cNvPr id="11" name="Rectángulo redondeado 10"/>
          <p:cNvSpPr/>
          <p:nvPr/>
        </p:nvSpPr>
        <p:spPr>
          <a:xfrm rot="16200000">
            <a:off x="-1361775" y="4032179"/>
            <a:ext cx="4161692" cy="637076"/>
          </a:xfrm>
          <a:prstGeom prst="roundRect">
            <a:avLst/>
          </a:prstGeom>
          <a:noFill/>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s-MX" dirty="0" smtClean="0"/>
              <a:t>Cloud </a:t>
            </a:r>
            <a:r>
              <a:rPr lang="es-MX" dirty="0" err="1" smtClean="0"/>
              <a:t>Provider</a:t>
            </a:r>
            <a:r>
              <a:rPr lang="es-MX" dirty="0" smtClean="0"/>
              <a:t> API</a:t>
            </a:r>
            <a:endParaRPr lang="es-MX" dirty="0"/>
          </a:p>
        </p:txBody>
      </p:sp>
      <p:sp>
        <p:nvSpPr>
          <p:cNvPr id="12" name="Flecha derecha 11"/>
          <p:cNvSpPr/>
          <p:nvPr/>
        </p:nvSpPr>
        <p:spPr>
          <a:xfrm rot="10800000">
            <a:off x="1061056" y="3918911"/>
            <a:ext cx="996462" cy="50654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Rectángulo redondeado 13"/>
          <p:cNvSpPr/>
          <p:nvPr/>
        </p:nvSpPr>
        <p:spPr>
          <a:xfrm>
            <a:off x="7174523" y="2376003"/>
            <a:ext cx="3997569" cy="4055560"/>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MX" dirty="0"/>
          </a:p>
        </p:txBody>
      </p:sp>
      <p:sp>
        <p:nvSpPr>
          <p:cNvPr id="15" name="CuadroTexto 14"/>
          <p:cNvSpPr txBox="1"/>
          <p:nvPr/>
        </p:nvSpPr>
        <p:spPr>
          <a:xfrm>
            <a:off x="7647672" y="2068746"/>
            <a:ext cx="1656223" cy="369332"/>
          </a:xfrm>
          <a:prstGeom prst="rect">
            <a:avLst/>
          </a:prstGeom>
          <a:noFill/>
        </p:spPr>
        <p:txBody>
          <a:bodyPr wrap="none" rtlCol="0">
            <a:spAutoFit/>
          </a:bodyPr>
          <a:lstStyle/>
          <a:p>
            <a:r>
              <a:rPr lang="es-MX" dirty="0" err="1" smtClean="0">
                <a:ln w="0"/>
                <a:effectLst>
                  <a:outerShdw blurRad="38100" dist="19050" dir="2700000" algn="tl" rotWithShape="0">
                    <a:schemeClr val="dk1">
                      <a:alpha val="40000"/>
                    </a:schemeClr>
                  </a:outerShdw>
                </a:effectLst>
              </a:rPr>
              <a:t>Worker</a:t>
            </a:r>
            <a:r>
              <a:rPr lang="es-MX" dirty="0" smtClean="0">
                <a:ln w="0"/>
                <a:effectLst>
                  <a:outerShdw blurRad="38100" dist="19050" dir="2700000" algn="tl" rotWithShape="0">
                    <a:schemeClr val="dk1">
                      <a:alpha val="40000"/>
                    </a:schemeClr>
                  </a:outerShdw>
                </a:effectLst>
              </a:rPr>
              <a:t> </a:t>
            </a:r>
            <a:r>
              <a:rPr lang="es-MX" dirty="0" err="1" smtClean="0">
                <a:ln w="0"/>
                <a:effectLst>
                  <a:outerShdw blurRad="38100" dist="19050" dir="2700000" algn="tl" rotWithShape="0">
                    <a:schemeClr val="dk1">
                      <a:alpha val="40000"/>
                    </a:schemeClr>
                  </a:outerShdw>
                </a:effectLst>
              </a:rPr>
              <a:t>Node</a:t>
            </a:r>
            <a:endParaRPr lang="es-MX" dirty="0">
              <a:ln w="0"/>
              <a:effectLst>
                <a:outerShdw blurRad="38100" dist="19050" dir="2700000" algn="tl" rotWithShape="0">
                  <a:schemeClr val="dk1">
                    <a:alpha val="40000"/>
                  </a:schemeClr>
                </a:outerShdw>
              </a:effectLst>
            </a:endParaRPr>
          </a:p>
        </p:txBody>
      </p:sp>
      <p:sp>
        <p:nvSpPr>
          <p:cNvPr id="16" name="Rectángulo redondeado 15"/>
          <p:cNvSpPr/>
          <p:nvPr/>
        </p:nvSpPr>
        <p:spPr>
          <a:xfrm>
            <a:off x="7338646" y="2864308"/>
            <a:ext cx="1101969"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sz="1600" dirty="0" err="1" smtClean="0"/>
              <a:t>Kubelet</a:t>
            </a:r>
            <a:endParaRPr lang="es-MX" sz="1600" dirty="0"/>
          </a:p>
        </p:txBody>
      </p:sp>
      <p:sp>
        <p:nvSpPr>
          <p:cNvPr id="20" name="Rectángulo redondeado 19"/>
          <p:cNvSpPr/>
          <p:nvPr/>
        </p:nvSpPr>
        <p:spPr>
          <a:xfrm>
            <a:off x="8604738" y="2864308"/>
            <a:ext cx="1101969"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sz="1600" dirty="0" err="1" smtClean="0"/>
              <a:t>Docker</a:t>
            </a:r>
            <a:endParaRPr lang="es-MX" sz="1600" dirty="0"/>
          </a:p>
        </p:txBody>
      </p:sp>
      <p:sp>
        <p:nvSpPr>
          <p:cNvPr id="21" name="Rectángulo redondeado 20"/>
          <p:cNvSpPr/>
          <p:nvPr/>
        </p:nvSpPr>
        <p:spPr>
          <a:xfrm>
            <a:off x="9870830" y="2864308"/>
            <a:ext cx="1101969"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sz="1200" dirty="0" err="1" smtClean="0"/>
              <a:t>Kube</a:t>
            </a:r>
            <a:r>
              <a:rPr lang="es-MX" sz="1200" dirty="0" smtClean="0"/>
              <a:t>-Proxy</a:t>
            </a:r>
            <a:endParaRPr lang="es-MX" sz="1200" dirty="0"/>
          </a:p>
        </p:txBody>
      </p:sp>
      <p:sp>
        <p:nvSpPr>
          <p:cNvPr id="22" name="Rectángulo redondeado 21"/>
          <p:cNvSpPr/>
          <p:nvPr/>
        </p:nvSpPr>
        <p:spPr>
          <a:xfrm>
            <a:off x="7338646" y="3785799"/>
            <a:ext cx="1752599" cy="175496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dirty="0"/>
          </a:p>
        </p:txBody>
      </p:sp>
      <p:sp>
        <p:nvSpPr>
          <p:cNvPr id="23" name="Rectángulo redondeado 22"/>
          <p:cNvSpPr/>
          <p:nvPr/>
        </p:nvSpPr>
        <p:spPr>
          <a:xfrm>
            <a:off x="9255368" y="3785798"/>
            <a:ext cx="1752599" cy="175496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dirty="0"/>
          </a:p>
        </p:txBody>
      </p:sp>
      <p:sp>
        <p:nvSpPr>
          <p:cNvPr id="24" name="CuadroTexto 23"/>
          <p:cNvSpPr txBox="1"/>
          <p:nvPr/>
        </p:nvSpPr>
        <p:spPr>
          <a:xfrm>
            <a:off x="7899795" y="3455888"/>
            <a:ext cx="630301" cy="369332"/>
          </a:xfrm>
          <a:prstGeom prst="rect">
            <a:avLst/>
          </a:prstGeom>
          <a:noFill/>
        </p:spPr>
        <p:txBody>
          <a:bodyPr wrap="none" rtlCol="0">
            <a:spAutoFit/>
          </a:bodyPr>
          <a:lstStyle/>
          <a:p>
            <a:r>
              <a:rPr lang="es-MX" dirty="0" err="1" smtClean="0">
                <a:solidFill>
                  <a:schemeClr val="accent3">
                    <a:lumMod val="60000"/>
                    <a:lumOff val="40000"/>
                  </a:schemeClr>
                </a:solidFill>
              </a:rPr>
              <a:t>Pod</a:t>
            </a:r>
            <a:endParaRPr lang="es-MX" dirty="0">
              <a:solidFill>
                <a:schemeClr val="accent3">
                  <a:lumMod val="60000"/>
                  <a:lumOff val="40000"/>
                </a:schemeClr>
              </a:solidFill>
            </a:endParaRPr>
          </a:p>
        </p:txBody>
      </p:sp>
      <p:sp>
        <p:nvSpPr>
          <p:cNvPr id="25" name="CuadroTexto 24"/>
          <p:cNvSpPr txBox="1"/>
          <p:nvPr/>
        </p:nvSpPr>
        <p:spPr>
          <a:xfrm>
            <a:off x="9811248" y="3455888"/>
            <a:ext cx="630301" cy="369332"/>
          </a:xfrm>
          <a:prstGeom prst="rect">
            <a:avLst/>
          </a:prstGeom>
          <a:noFill/>
        </p:spPr>
        <p:txBody>
          <a:bodyPr wrap="none" rtlCol="0">
            <a:spAutoFit/>
          </a:bodyPr>
          <a:lstStyle/>
          <a:p>
            <a:r>
              <a:rPr lang="es-MX" dirty="0" err="1" smtClean="0">
                <a:solidFill>
                  <a:schemeClr val="accent3">
                    <a:lumMod val="60000"/>
                    <a:lumOff val="40000"/>
                  </a:schemeClr>
                </a:solidFill>
              </a:rPr>
              <a:t>Pod</a:t>
            </a:r>
            <a:endParaRPr lang="es-MX" dirty="0">
              <a:solidFill>
                <a:schemeClr val="accent3">
                  <a:lumMod val="60000"/>
                  <a:lumOff val="40000"/>
                </a:schemeClr>
              </a:solidFill>
            </a:endParaRPr>
          </a:p>
        </p:txBody>
      </p:sp>
      <p:sp>
        <p:nvSpPr>
          <p:cNvPr id="26" name="Rectángulo redondeado 25"/>
          <p:cNvSpPr/>
          <p:nvPr/>
        </p:nvSpPr>
        <p:spPr>
          <a:xfrm>
            <a:off x="7511560" y="3963448"/>
            <a:ext cx="1406769" cy="383365"/>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err="1" smtClean="0"/>
              <a:t>Volumes</a:t>
            </a:r>
            <a:endParaRPr lang="es-MX" dirty="0"/>
          </a:p>
        </p:txBody>
      </p:sp>
      <p:sp>
        <p:nvSpPr>
          <p:cNvPr id="27" name="Rectángulo redondeado 26"/>
          <p:cNvSpPr/>
          <p:nvPr/>
        </p:nvSpPr>
        <p:spPr>
          <a:xfrm>
            <a:off x="7523282" y="4486203"/>
            <a:ext cx="1406769" cy="383365"/>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err="1" smtClean="0"/>
              <a:t>Container</a:t>
            </a:r>
            <a:endParaRPr lang="es-MX" dirty="0"/>
          </a:p>
        </p:txBody>
      </p:sp>
      <p:sp>
        <p:nvSpPr>
          <p:cNvPr id="28" name="Rectángulo redondeado 27"/>
          <p:cNvSpPr/>
          <p:nvPr/>
        </p:nvSpPr>
        <p:spPr>
          <a:xfrm>
            <a:off x="7523282" y="4981258"/>
            <a:ext cx="1406769" cy="383365"/>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err="1" smtClean="0"/>
              <a:t>Container</a:t>
            </a:r>
            <a:endParaRPr lang="es-MX" dirty="0"/>
          </a:p>
        </p:txBody>
      </p:sp>
      <p:sp>
        <p:nvSpPr>
          <p:cNvPr id="29" name="Rectángulo redondeado 28"/>
          <p:cNvSpPr/>
          <p:nvPr/>
        </p:nvSpPr>
        <p:spPr>
          <a:xfrm>
            <a:off x="9428284" y="4486203"/>
            <a:ext cx="1406769" cy="383365"/>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err="1" smtClean="0"/>
              <a:t>Container</a:t>
            </a:r>
            <a:endParaRPr lang="es-MX" dirty="0"/>
          </a:p>
        </p:txBody>
      </p:sp>
      <p:sp>
        <p:nvSpPr>
          <p:cNvPr id="30" name="Rectángulo redondeado 29"/>
          <p:cNvSpPr/>
          <p:nvPr/>
        </p:nvSpPr>
        <p:spPr>
          <a:xfrm>
            <a:off x="9428284" y="4981258"/>
            <a:ext cx="1406769" cy="383365"/>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err="1" smtClean="0"/>
              <a:t>Container</a:t>
            </a:r>
            <a:endParaRPr lang="es-MX" dirty="0"/>
          </a:p>
        </p:txBody>
      </p:sp>
      <p:sp>
        <p:nvSpPr>
          <p:cNvPr id="31" name="Rectángulo redondeado 30"/>
          <p:cNvSpPr/>
          <p:nvPr/>
        </p:nvSpPr>
        <p:spPr>
          <a:xfrm>
            <a:off x="2297959" y="5724735"/>
            <a:ext cx="2414954" cy="609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err="1" smtClean="0"/>
              <a:t>etcd</a:t>
            </a:r>
            <a:r>
              <a:rPr lang="es-MX" dirty="0" smtClean="0"/>
              <a:t> (DB Storage)</a:t>
            </a:r>
            <a:endParaRPr lang="es-MX" dirty="0"/>
          </a:p>
        </p:txBody>
      </p:sp>
    </p:spTree>
    <p:extLst>
      <p:ext uri="{BB962C8B-B14F-4D97-AF65-F5344CB8AC3E}">
        <p14:creationId xmlns:p14="http://schemas.microsoft.com/office/powerpoint/2010/main" val="2334592790"/>
      </p:ext>
    </p:extLst>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Arquitectura </a:t>
            </a:r>
            <a:r>
              <a:rPr lang="es-MX" dirty="0" err="1" smtClean="0"/>
              <a:t>Kubernetes</a:t>
            </a:r>
            <a:endParaRPr lang="es-MX"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52" y="1675702"/>
            <a:ext cx="11095310" cy="5182298"/>
          </a:xfrm>
          <a:prstGeom prst="rect">
            <a:avLst/>
          </a:prstGeom>
        </p:spPr>
      </p:pic>
      <p:sp>
        <p:nvSpPr>
          <p:cNvPr id="6" name="Rectángulo redondeado 5"/>
          <p:cNvSpPr/>
          <p:nvPr/>
        </p:nvSpPr>
        <p:spPr>
          <a:xfrm>
            <a:off x="4794739" y="4191501"/>
            <a:ext cx="937846" cy="32824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sz="1600" dirty="0" err="1" smtClean="0"/>
              <a:t>Docker</a:t>
            </a:r>
            <a:endParaRPr lang="es-MX" sz="1600" dirty="0"/>
          </a:p>
        </p:txBody>
      </p:sp>
      <p:sp>
        <p:nvSpPr>
          <p:cNvPr id="7" name="Rectángulo redondeado 6"/>
          <p:cNvSpPr/>
          <p:nvPr/>
        </p:nvSpPr>
        <p:spPr>
          <a:xfrm>
            <a:off x="6236678" y="4191501"/>
            <a:ext cx="937846" cy="32824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sz="1600" dirty="0" err="1" smtClean="0"/>
              <a:t>Docker</a:t>
            </a:r>
            <a:endParaRPr lang="es-MX" sz="1600" dirty="0"/>
          </a:p>
        </p:txBody>
      </p:sp>
      <p:sp>
        <p:nvSpPr>
          <p:cNvPr id="8" name="Rectángulo redondeado 7"/>
          <p:cNvSpPr/>
          <p:nvPr/>
        </p:nvSpPr>
        <p:spPr>
          <a:xfrm>
            <a:off x="7678617" y="4191501"/>
            <a:ext cx="937846" cy="32824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sz="1600" dirty="0" err="1" smtClean="0"/>
              <a:t>Docker</a:t>
            </a:r>
            <a:endParaRPr lang="es-MX" sz="1600" dirty="0"/>
          </a:p>
        </p:txBody>
      </p:sp>
    </p:spTree>
    <p:extLst>
      <p:ext uri="{BB962C8B-B14F-4D97-AF65-F5344CB8AC3E}">
        <p14:creationId xmlns:p14="http://schemas.microsoft.com/office/powerpoint/2010/main" val="1240272935"/>
      </p:ext>
    </p:extLst>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Proyecto con </a:t>
            </a:r>
            <a:r>
              <a:rPr lang="es-MX" dirty="0" err="1" smtClean="0"/>
              <a:t>SpringBoot</a:t>
            </a:r>
            <a:r>
              <a:rPr lang="es-MX" dirty="0" smtClean="0"/>
              <a:t>, </a:t>
            </a:r>
            <a:r>
              <a:rPr lang="es-MX" dirty="0" err="1" smtClean="0"/>
              <a:t>PetClinic</a:t>
            </a:r>
            <a:endParaRPr lang="es-MX" dirty="0"/>
          </a:p>
        </p:txBody>
      </p:sp>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t="13042"/>
          <a:stretch/>
        </p:blipFill>
        <p:spPr>
          <a:xfrm>
            <a:off x="428258" y="3200545"/>
            <a:ext cx="6054603" cy="3309792"/>
          </a:xfrm>
          <a:prstGeom prst="rect">
            <a:avLst/>
          </a:prstGeom>
          <a:effectLst>
            <a:outerShdw blurRad="50800" dist="38100" dir="2700000" algn="tl" rotWithShape="0">
              <a:prstClr val="black">
                <a:alpha val="40000"/>
              </a:prstClr>
            </a:outerShdw>
          </a:effectLst>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523" y="1853248"/>
            <a:ext cx="4841033" cy="3098818"/>
          </a:xfrm>
          <a:prstGeom prst="rect">
            <a:avLst/>
          </a:prstGeom>
          <a:effectLst>
            <a:outerShdw blurRad="50800" dist="38100" dir="2700000" algn="tl" rotWithShape="0">
              <a:prstClr val="black">
                <a:alpha val="40000"/>
              </a:prstClr>
            </a:outerShdw>
          </a:effectLst>
        </p:spPr>
      </p:pic>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7543" y="2817883"/>
            <a:ext cx="4764849" cy="369245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01982952"/>
      </p:ext>
    </p:extLst>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p:txBody>
          <a:bodyPr/>
          <a:lstStyle/>
          <a:p>
            <a:r>
              <a:rPr lang="es-MX" dirty="0" smtClean="0"/>
              <a:t>Introducción: Proyecto </a:t>
            </a:r>
            <a:r>
              <a:rPr lang="es-MX" dirty="0" err="1" smtClean="0"/>
              <a:t>SpringBoot</a:t>
            </a:r>
            <a:r>
              <a:rPr lang="es-MX" dirty="0" smtClean="0"/>
              <a:t>, </a:t>
            </a:r>
            <a:r>
              <a:rPr lang="es-MX" dirty="0" err="1" smtClean="0"/>
              <a:t>PetClinic</a:t>
            </a:r>
            <a:r>
              <a:rPr lang="es-MX" dirty="0" smtClean="0"/>
              <a:t> - Arquitectura</a:t>
            </a:r>
            <a:endParaRPr lang="es-MX"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937" y="2003150"/>
            <a:ext cx="8641759" cy="4579495"/>
          </a:xfrm>
          <a:prstGeom prst="rect">
            <a:avLst/>
          </a:prstGeom>
        </p:spPr>
      </p:pic>
    </p:spTree>
    <p:extLst>
      <p:ext uri="{BB962C8B-B14F-4D97-AF65-F5344CB8AC3E}">
        <p14:creationId xmlns:p14="http://schemas.microsoft.com/office/powerpoint/2010/main" val="662695370"/>
      </p:ext>
    </p:extLst>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 Instalar las primeras herramientas</a:t>
            </a:r>
            <a:endParaRPr lang="es-MX" dirty="0"/>
          </a:p>
        </p:txBody>
      </p:sp>
      <p:sp>
        <p:nvSpPr>
          <p:cNvPr id="3" name="Marcador de contenido 2"/>
          <p:cNvSpPr>
            <a:spLocks noGrp="1"/>
          </p:cNvSpPr>
          <p:nvPr>
            <p:ph idx="1"/>
          </p:nvPr>
        </p:nvSpPr>
        <p:spPr/>
        <p:txBody>
          <a:bodyPr/>
          <a:lstStyle/>
          <a:p>
            <a:r>
              <a:rPr lang="es-MX" dirty="0" smtClean="0">
                <a:solidFill>
                  <a:schemeClr val="tx1"/>
                </a:solidFill>
              </a:rPr>
              <a:t>Opcional.- Instalar Oracle Virtual Box</a:t>
            </a:r>
          </a:p>
          <a:p>
            <a:pPr lvl="1"/>
            <a:r>
              <a:rPr lang="es-MX" dirty="0">
                <a:solidFill>
                  <a:schemeClr val="tx1"/>
                </a:solidFill>
                <a:hlinkClick r:id="rId2"/>
              </a:rPr>
              <a:t>https://www.virtualbox.org/wiki/Linux_Downloads</a:t>
            </a:r>
            <a:endParaRPr lang="es-MX" dirty="0" smtClean="0">
              <a:solidFill>
                <a:schemeClr val="tx1"/>
              </a:solidFill>
            </a:endParaRPr>
          </a:p>
          <a:p>
            <a:r>
              <a:rPr lang="es-MX" dirty="0" smtClean="0">
                <a:solidFill>
                  <a:schemeClr val="tx1"/>
                </a:solidFill>
              </a:rPr>
              <a:t>Opcional.- Instalar Oracle Linux 8.5</a:t>
            </a:r>
          </a:p>
          <a:p>
            <a:pPr lvl="1"/>
            <a:r>
              <a:rPr lang="es-MX" dirty="0">
                <a:solidFill>
                  <a:schemeClr val="tx1"/>
                </a:solidFill>
                <a:hlinkClick r:id="rId3"/>
              </a:rPr>
              <a:t>https://</a:t>
            </a:r>
            <a:r>
              <a:rPr lang="es-MX" dirty="0" smtClean="0">
                <a:solidFill>
                  <a:schemeClr val="tx1"/>
                </a:solidFill>
                <a:hlinkClick r:id="rId3"/>
              </a:rPr>
              <a:t>yum.oracle.com/oracle-linux-isos.html</a:t>
            </a:r>
            <a:endParaRPr lang="es-MX" dirty="0">
              <a:solidFill>
                <a:schemeClr val="tx1"/>
              </a:solidFill>
            </a:endParaRPr>
          </a:p>
          <a:p>
            <a:pPr lvl="1"/>
            <a:endParaRPr lang="es-MX" dirty="0">
              <a:solidFill>
                <a:schemeClr val="tx1"/>
              </a:solidFill>
            </a:endParaRPr>
          </a:p>
          <a:p>
            <a:pPr marL="57150" indent="0">
              <a:buNone/>
            </a:pPr>
            <a:r>
              <a:rPr lang="es-MX" sz="2800" dirty="0">
                <a:solidFill>
                  <a:schemeClr val="tx1"/>
                </a:solidFill>
              </a:rPr>
              <a:t>La Instalación de Oracle Linux es sumamente simple, al entrar en las opciones solo se tiene que especificar los apartados que están en rojo, yo he seleccionado en software el tipo Servidor GUI y seleccionado la casilla de "Herramientas gráficas de administración" de la lista de la derecha. </a:t>
            </a:r>
          </a:p>
        </p:txBody>
      </p:sp>
    </p:spTree>
    <p:extLst>
      <p:ext uri="{BB962C8B-B14F-4D97-AF65-F5344CB8AC3E}">
        <p14:creationId xmlns:p14="http://schemas.microsoft.com/office/powerpoint/2010/main" val="346775691"/>
      </p:ext>
    </p:extLst>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endParaRPr lang="es-MX" dirty="0"/>
          </a:p>
        </p:txBody>
      </p:sp>
      <p:pic>
        <p:nvPicPr>
          <p:cNvPr id="6" name="Imagen 5"/>
          <p:cNvPicPr>
            <a:picLocks noChangeAspect="1"/>
          </p:cNvPicPr>
          <p:nvPr/>
        </p:nvPicPr>
        <p:blipFill>
          <a:blip r:embed="rId2"/>
          <a:stretch>
            <a:fillRect/>
          </a:stretch>
        </p:blipFill>
        <p:spPr>
          <a:xfrm>
            <a:off x="5792481" y="1586778"/>
            <a:ext cx="5991225" cy="4848225"/>
          </a:xfrm>
          <a:prstGeom prst="rect">
            <a:avLst/>
          </a:prstGeom>
        </p:spPr>
      </p:pic>
      <p:sp>
        <p:nvSpPr>
          <p:cNvPr id="7" name="CuadroTexto 6"/>
          <p:cNvSpPr txBox="1"/>
          <p:nvPr/>
        </p:nvSpPr>
        <p:spPr>
          <a:xfrm>
            <a:off x="237506" y="1757547"/>
            <a:ext cx="4868884" cy="3416320"/>
          </a:xfrm>
          <a:prstGeom prst="rect">
            <a:avLst/>
          </a:prstGeom>
          <a:noFill/>
        </p:spPr>
        <p:txBody>
          <a:bodyPr wrap="square" rtlCol="0">
            <a:spAutoFit/>
          </a:bodyPr>
          <a:lstStyle/>
          <a:p>
            <a:r>
              <a:rPr lang="es-MX" sz="2400" dirty="0" err="1"/>
              <a:t>Docker</a:t>
            </a:r>
            <a:r>
              <a:rPr lang="es-MX" sz="2400" dirty="0"/>
              <a:t> es un proyecto de código abierto que automatiza el despliegue de aplicaciones dentro de contenedores de software, proporcionando una capa adicional de abstracción y automatización de virtualización de aplicaciones en múltiples sistemas operativos.</a:t>
            </a:r>
          </a:p>
        </p:txBody>
      </p:sp>
    </p:spTree>
    <p:extLst>
      <p:ext uri="{BB962C8B-B14F-4D97-AF65-F5344CB8AC3E}">
        <p14:creationId xmlns:p14="http://schemas.microsoft.com/office/powerpoint/2010/main" val="2249267278"/>
      </p:ext>
    </p:extLst>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Ediciones</a:t>
            </a:r>
            <a:endParaRPr lang="es-MX" dirty="0"/>
          </a:p>
        </p:txBody>
      </p:sp>
      <p:sp>
        <p:nvSpPr>
          <p:cNvPr id="3" name="Marcador de contenido 2"/>
          <p:cNvSpPr>
            <a:spLocks noGrp="1"/>
          </p:cNvSpPr>
          <p:nvPr>
            <p:ph idx="1"/>
          </p:nvPr>
        </p:nvSpPr>
        <p:spPr/>
        <p:txBody>
          <a:bodyPr/>
          <a:lstStyle/>
          <a:p>
            <a:pPr marL="0" indent="0">
              <a:buNone/>
            </a:pPr>
            <a:r>
              <a:rPr lang="es-MX" dirty="0">
                <a:solidFill>
                  <a:schemeClr val="accent1"/>
                </a:solidFill>
              </a:rPr>
              <a:t>• </a:t>
            </a:r>
            <a:r>
              <a:rPr lang="es-MX" dirty="0" err="1">
                <a:solidFill>
                  <a:schemeClr val="accent1"/>
                </a:solidFill>
              </a:rPr>
              <a:t>Docker</a:t>
            </a:r>
            <a:r>
              <a:rPr lang="es-MX" dirty="0">
                <a:solidFill>
                  <a:schemeClr val="accent1"/>
                </a:solidFill>
              </a:rPr>
              <a:t> </a:t>
            </a:r>
            <a:r>
              <a:rPr lang="es-MX" dirty="0" err="1">
                <a:solidFill>
                  <a:schemeClr val="accent1"/>
                </a:solidFill>
              </a:rPr>
              <a:t>is</a:t>
            </a:r>
            <a:r>
              <a:rPr lang="es-MX" dirty="0">
                <a:solidFill>
                  <a:schemeClr val="accent1"/>
                </a:solidFill>
              </a:rPr>
              <a:t> no </a:t>
            </a:r>
            <a:r>
              <a:rPr lang="es-MX" dirty="0" err="1">
                <a:solidFill>
                  <a:schemeClr val="accent1"/>
                </a:solidFill>
              </a:rPr>
              <a:t>longer</a:t>
            </a:r>
            <a:r>
              <a:rPr lang="es-MX" dirty="0">
                <a:solidFill>
                  <a:schemeClr val="accent1"/>
                </a:solidFill>
              </a:rPr>
              <a:t> </a:t>
            </a:r>
            <a:r>
              <a:rPr lang="es-MX" dirty="0" err="1">
                <a:solidFill>
                  <a:schemeClr val="accent1"/>
                </a:solidFill>
              </a:rPr>
              <a:t>just</a:t>
            </a:r>
            <a:r>
              <a:rPr lang="es-MX" dirty="0">
                <a:solidFill>
                  <a:schemeClr val="accent1"/>
                </a:solidFill>
              </a:rPr>
              <a:t> a "</a:t>
            </a:r>
            <a:r>
              <a:rPr lang="es-MX" dirty="0" err="1">
                <a:solidFill>
                  <a:schemeClr val="accent1"/>
                </a:solidFill>
              </a:rPr>
              <a:t>container</a:t>
            </a:r>
            <a:r>
              <a:rPr lang="es-MX" dirty="0">
                <a:solidFill>
                  <a:schemeClr val="accent1"/>
                </a:solidFill>
              </a:rPr>
              <a:t> </a:t>
            </a:r>
            <a:r>
              <a:rPr lang="es-MX" dirty="0" err="1">
                <a:solidFill>
                  <a:schemeClr val="accent1"/>
                </a:solidFill>
              </a:rPr>
              <a:t>runtime</a:t>
            </a:r>
            <a:r>
              <a:rPr lang="es-MX" dirty="0">
                <a:solidFill>
                  <a:schemeClr val="accent1"/>
                </a:solidFill>
              </a:rPr>
              <a:t>"</a:t>
            </a:r>
          </a:p>
          <a:p>
            <a:pPr marL="0" indent="0">
              <a:buNone/>
            </a:pPr>
            <a:r>
              <a:rPr lang="es-MX" dirty="0">
                <a:solidFill>
                  <a:schemeClr val="accent1"/>
                </a:solidFill>
              </a:rPr>
              <a:t>• </a:t>
            </a:r>
            <a:r>
              <a:rPr lang="es-MX" dirty="0" err="1">
                <a:solidFill>
                  <a:schemeClr val="accent1"/>
                </a:solidFill>
              </a:rPr>
              <a:t>Docker</a:t>
            </a:r>
            <a:r>
              <a:rPr lang="es-MX" dirty="0">
                <a:solidFill>
                  <a:schemeClr val="accent1"/>
                </a:solidFill>
              </a:rPr>
              <a:t> </a:t>
            </a:r>
            <a:r>
              <a:rPr lang="es-MX" dirty="0" err="1">
                <a:solidFill>
                  <a:schemeClr val="accent1"/>
                </a:solidFill>
              </a:rPr>
              <a:t>moves</a:t>
            </a:r>
            <a:r>
              <a:rPr lang="es-MX" dirty="0">
                <a:solidFill>
                  <a:schemeClr val="accent1"/>
                </a:solidFill>
              </a:rPr>
              <a:t> </a:t>
            </a:r>
            <a:r>
              <a:rPr lang="es-MX" dirty="0" err="1">
                <a:solidFill>
                  <a:schemeClr val="accent1"/>
                </a:solidFill>
              </a:rPr>
              <a:t>fast</a:t>
            </a:r>
            <a:r>
              <a:rPr lang="es-MX" dirty="0">
                <a:solidFill>
                  <a:schemeClr val="accent1"/>
                </a:solidFill>
              </a:rPr>
              <a:t>, </a:t>
            </a:r>
            <a:r>
              <a:rPr lang="es-MX" dirty="0" err="1">
                <a:solidFill>
                  <a:schemeClr val="accent1"/>
                </a:solidFill>
              </a:rPr>
              <a:t>it</a:t>
            </a:r>
            <a:r>
              <a:rPr lang="es-MX" dirty="0">
                <a:solidFill>
                  <a:schemeClr val="accent1"/>
                </a:solidFill>
              </a:rPr>
              <a:t> </a:t>
            </a:r>
            <a:r>
              <a:rPr lang="es-MX" dirty="0" err="1">
                <a:solidFill>
                  <a:schemeClr val="accent1"/>
                </a:solidFill>
              </a:rPr>
              <a:t>matters</a:t>
            </a:r>
            <a:r>
              <a:rPr lang="es-MX" dirty="0">
                <a:solidFill>
                  <a:schemeClr val="accent1"/>
                </a:solidFill>
              </a:rPr>
              <a:t> </a:t>
            </a:r>
            <a:r>
              <a:rPr lang="es-MX" dirty="0" err="1">
                <a:solidFill>
                  <a:schemeClr val="accent1"/>
                </a:solidFill>
              </a:rPr>
              <a:t>how</a:t>
            </a:r>
            <a:r>
              <a:rPr lang="es-MX" dirty="0">
                <a:solidFill>
                  <a:schemeClr val="accent1"/>
                </a:solidFill>
              </a:rPr>
              <a:t> </a:t>
            </a:r>
            <a:r>
              <a:rPr lang="es-MX" dirty="0" err="1">
                <a:solidFill>
                  <a:schemeClr val="accent1"/>
                </a:solidFill>
              </a:rPr>
              <a:t>you</a:t>
            </a:r>
            <a:r>
              <a:rPr lang="es-MX" dirty="0">
                <a:solidFill>
                  <a:schemeClr val="accent1"/>
                </a:solidFill>
              </a:rPr>
              <a:t> </a:t>
            </a:r>
            <a:r>
              <a:rPr lang="es-MX" dirty="0" err="1">
                <a:solidFill>
                  <a:schemeClr val="accent1"/>
                </a:solidFill>
              </a:rPr>
              <a:t>install</a:t>
            </a:r>
            <a:r>
              <a:rPr lang="es-MX" dirty="0">
                <a:solidFill>
                  <a:schemeClr val="accent1"/>
                </a:solidFill>
              </a:rPr>
              <a:t> </a:t>
            </a:r>
            <a:r>
              <a:rPr lang="es-MX" dirty="0" err="1">
                <a:solidFill>
                  <a:schemeClr val="accent1"/>
                </a:solidFill>
              </a:rPr>
              <a:t>it</a:t>
            </a:r>
            <a:endParaRPr lang="es-MX" dirty="0">
              <a:solidFill>
                <a:schemeClr val="accent1"/>
              </a:solidFill>
            </a:endParaRPr>
          </a:p>
          <a:p>
            <a:pPr marL="0" indent="0">
              <a:buNone/>
            </a:pPr>
            <a:r>
              <a:rPr lang="es-MX" dirty="0">
                <a:solidFill>
                  <a:schemeClr val="accent1"/>
                </a:solidFill>
              </a:rPr>
              <a:t>• Linux (</a:t>
            </a:r>
            <a:r>
              <a:rPr lang="es-MX" dirty="0" err="1">
                <a:solidFill>
                  <a:schemeClr val="accent1"/>
                </a:solidFill>
              </a:rPr>
              <a:t>different</a:t>
            </a:r>
            <a:r>
              <a:rPr lang="es-MX" dirty="0">
                <a:solidFill>
                  <a:schemeClr val="accent1"/>
                </a:solidFill>
              </a:rPr>
              <a:t> per distro, </a:t>
            </a:r>
            <a:r>
              <a:rPr lang="es-MX" dirty="0" err="1">
                <a:solidFill>
                  <a:schemeClr val="accent1"/>
                </a:solidFill>
              </a:rPr>
              <a:t>don’t</a:t>
            </a:r>
            <a:r>
              <a:rPr lang="es-MX" dirty="0">
                <a:solidFill>
                  <a:schemeClr val="accent1"/>
                </a:solidFill>
              </a:rPr>
              <a:t> use default </a:t>
            </a:r>
            <a:r>
              <a:rPr lang="es-MX" dirty="0" err="1">
                <a:solidFill>
                  <a:schemeClr val="accent1"/>
                </a:solidFill>
              </a:rPr>
              <a:t>package</a:t>
            </a:r>
            <a:r>
              <a:rPr lang="es-MX" dirty="0">
                <a:solidFill>
                  <a:schemeClr val="accent1"/>
                </a:solidFill>
              </a:rPr>
              <a:t>)</a:t>
            </a:r>
          </a:p>
          <a:p>
            <a:pPr marL="0" indent="0">
              <a:buNone/>
            </a:pPr>
            <a:r>
              <a:rPr lang="es-MX" dirty="0">
                <a:solidFill>
                  <a:schemeClr val="accent1"/>
                </a:solidFill>
              </a:rPr>
              <a:t>• </a:t>
            </a:r>
            <a:r>
              <a:rPr lang="es-MX" dirty="0" err="1">
                <a:solidFill>
                  <a:schemeClr val="accent1"/>
                </a:solidFill>
              </a:rPr>
              <a:t>Docker</a:t>
            </a:r>
            <a:r>
              <a:rPr lang="es-MX" dirty="0">
                <a:solidFill>
                  <a:schemeClr val="accent1"/>
                </a:solidFill>
              </a:rPr>
              <a:t> Desktop (</a:t>
            </a:r>
            <a:r>
              <a:rPr lang="es-MX" dirty="0" err="1">
                <a:solidFill>
                  <a:schemeClr val="accent1"/>
                </a:solidFill>
              </a:rPr>
              <a:t>Recommended</a:t>
            </a:r>
            <a:r>
              <a:rPr lang="es-MX" dirty="0">
                <a:solidFill>
                  <a:schemeClr val="accent1"/>
                </a:solidFill>
              </a:rPr>
              <a:t> </a:t>
            </a:r>
            <a:r>
              <a:rPr lang="es-MX" dirty="0" err="1">
                <a:solidFill>
                  <a:schemeClr val="accent1"/>
                </a:solidFill>
              </a:rPr>
              <a:t>for</a:t>
            </a:r>
            <a:r>
              <a:rPr lang="es-MX" dirty="0">
                <a:solidFill>
                  <a:schemeClr val="accent1"/>
                </a:solidFill>
              </a:rPr>
              <a:t> Windows and Mac)</a:t>
            </a:r>
          </a:p>
          <a:p>
            <a:pPr marL="0" indent="0">
              <a:buNone/>
            </a:pPr>
            <a:r>
              <a:rPr lang="es-MX" dirty="0">
                <a:solidFill>
                  <a:schemeClr val="accent1"/>
                </a:solidFill>
              </a:rPr>
              <a:t>• </a:t>
            </a:r>
            <a:r>
              <a:rPr lang="es-MX" dirty="0" err="1">
                <a:solidFill>
                  <a:schemeClr val="accent1"/>
                </a:solidFill>
              </a:rPr>
              <a:t>Docker</a:t>
            </a:r>
            <a:r>
              <a:rPr lang="es-MX" dirty="0">
                <a:solidFill>
                  <a:schemeClr val="accent1"/>
                </a:solidFill>
              </a:rPr>
              <a:t> </a:t>
            </a:r>
            <a:r>
              <a:rPr lang="es-MX" dirty="0" err="1">
                <a:solidFill>
                  <a:schemeClr val="accent1"/>
                </a:solidFill>
              </a:rPr>
              <a:t>Toolbox</a:t>
            </a:r>
            <a:r>
              <a:rPr lang="es-MX" dirty="0">
                <a:solidFill>
                  <a:schemeClr val="accent1"/>
                </a:solidFill>
              </a:rPr>
              <a:t> (</a:t>
            </a:r>
            <a:r>
              <a:rPr lang="es-MX" dirty="0" err="1">
                <a:solidFill>
                  <a:schemeClr val="accent1"/>
                </a:solidFill>
              </a:rPr>
              <a:t>Legacy</a:t>
            </a:r>
            <a:r>
              <a:rPr lang="es-MX" dirty="0">
                <a:solidFill>
                  <a:schemeClr val="accent1"/>
                </a:solidFill>
              </a:rPr>
              <a:t> </a:t>
            </a:r>
            <a:r>
              <a:rPr lang="es-MX" dirty="0" err="1">
                <a:solidFill>
                  <a:schemeClr val="accent1"/>
                </a:solidFill>
              </a:rPr>
              <a:t>for</a:t>
            </a:r>
            <a:r>
              <a:rPr lang="es-MX" dirty="0">
                <a:solidFill>
                  <a:schemeClr val="accent1"/>
                </a:solidFill>
              </a:rPr>
              <a:t> Win10 Home/Win7/Win8)</a:t>
            </a:r>
          </a:p>
        </p:txBody>
      </p:sp>
    </p:spTree>
    <p:extLst>
      <p:ext uri="{BB962C8B-B14F-4D97-AF65-F5344CB8AC3E}">
        <p14:creationId xmlns:p14="http://schemas.microsoft.com/office/powerpoint/2010/main" val="471870693"/>
      </p:ext>
    </p:extLst>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a:t> </a:t>
            </a:r>
            <a:r>
              <a:rPr lang="es-MX" dirty="0" smtClean="0"/>
              <a:t>– </a:t>
            </a:r>
            <a:r>
              <a:rPr lang="es-MX" dirty="0" err="1" smtClean="0"/>
              <a:t>Community</a:t>
            </a:r>
            <a:r>
              <a:rPr lang="es-MX" dirty="0" smtClean="0"/>
              <a:t> vs </a:t>
            </a:r>
            <a:r>
              <a:rPr lang="es-MX" dirty="0" err="1" smtClean="0"/>
              <a:t>Enteprise</a:t>
            </a:r>
            <a:endParaRPr lang="es-MX" dirty="0"/>
          </a:p>
        </p:txBody>
      </p:sp>
      <p:sp>
        <p:nvSpPr>
          <p:cNvPr id="3" name="Marcador de contenido 2"/>
          <p:cNvSpPr>
            <a:spLocks noGrp="1"/>
          </p:cNvSpPr>
          <p:nvPr>
            <p:ph idx="1"/>
          </p:nvPr>
        </p:nvSpPr>
        <p:spPr/>
        <p:txBody>
          <a:bodyPr/>
          <a:lstStyle/>
          <a:p>
            <a:pPr marL="0" indent="0">
              <a:buNone/>
            </a:pPr>
            <a:r>
              <a:rPr lang="en-US" dirty="0">
                <a:solidFill>
                  <a:schemeClr val="accent1"/>
                </a:solidFill>
              </a:rPr>
              <a:t>• Docker Community (free) vs. Docker Enterprise (paid)</a:t>
            </a:r>
          </a:p>
          <a:p>
            <a:pPr marL="0" indent="0">
              <a:buNone/>
            </a:pPr>
            <a:r>
              <a:rPr lang="en-US" dirty="0">
                <a:solidFill>
                  <a:schemeClr val="accent1"/>
                </a:solidFill>
              </a:rPr>
              <a:t>• Old Name "EE" = Enterprise Edition (same thing)</a:t>
            </a:r>
          </a:p>
          <a:p>
            <a:pPr marL="0" indent="0">
              <a:buNone/>
            </a:pPr>
            <a:r>
              <a:rPr lang="en-US" dirty="0">
                <a:solidFill>
                  <a:schemeClr val="accent1"/>
                </a:solidFill>
              </a:rPr>
              <a:t>• Windows Server 2016 comes with Enterprise Basic</a:t>
            </a:r>
          </a:p>
          <a:p>
            <a:pPr marL="0" indent="0">
              <a:buNone/>
            </a:pPr>
            <a:r>
              <a:rPr lang="en-US" dirty="0">
                <a:solidFill>
                  <a:schemeClr val="accent1"/>
                </a:solidFill>
              </a:rPr>
              <a:t>• Linux servers are a target for Enterprise</a:t>
            </a:r>
          </a:p>
          <a:p>
            <a:pPr marL="0" indent="0">
              <a:buNone/>
            </a:pPr>
            <a:r>
              <a:rPr lang="en-US" dirty="0">
                <a:solidFill>
                  <a:schemeClr val="accent1"/>
                </a:solidFill>
              </a:rPr>
              <a:t>• Enterprise also gets you GUI apps like DTR and UCP</a:t>
            </a:r>
          </a:p>
          <a:p>
            <a:pPr marL="0" indent="0">
              <a:buNone/>
            </a:pPr>
            <a:r>
              <a:rPr lang="en-US" dirty="0">
                <a:solidFill>
                  <a:schemeClr val="accent1"/>
                </a:solidFill>
              </a:rPr>
              <a:t>• Developers and </a:t>
            </a:r>
            <a:r>
              <a:rPr lang="en-US" dirty="0" err="1">
                <a:solidFill>
                  <a:schemeClr val="accent1"/>
                </a:solidFill>
              </a:rPr>
              <a:t>Sysadmins</a:t>
            </a:r>
            <a:r>
              <a:rPr lang="en-US" dirty="0">
                <a:solidFill>
                  <a:schemeClr val="accent1"/>
                </a:solidFill>
              </a:rPr>
              <a:t> use Community locally</a:t>
            </a:r>
            <a:endParaRPr lang="es-MX" dirty="0">
              <a:solidFill>
                <a:schemeClr val="accent1"/>
              </a:solidFill>
            </a:endParaRPr>
          </a:p>
        </p:txBody>
      </p:sp>
    </p:spTree>
    <p:extLst>
      <p:ext uri="{BB962C8B-B14F-4D97-AF65-F5344CB8AC3E}">
        <p14:creationId xmlns:p14="http://schemas.microsoft.com/office/powerpoint/2010/main" val="2830483289"/>
      </p:ext>
    </p:extLst>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en </a:t>
            </a:r>
            <a:r>
              <a:rPr lang="es-MX" dirty="0" err="1" smtClean="0"/>
              <a:t>linux</a:t>
            </a:r>
            <a:endParaRPr lang="es-MX" dirty="0"/>
          </a:p>
        </p:txBody>
      </p:sp>
      <p:sp>
        <p:nvSpPr>
          <p:cNvPr id="3" name="Marcador de contenido 2"/>
          <p:cNvSpPr>
            <a:spLocks noGrp="1"/>
          </p:cNvSpPr>
          <p:nvPr>
            <p:ph idx="1"/>
          </p:nvPr>
        </p:nvSpPr>
        <p:spPr/>
        <p:txBody>
          <a:bodyPr/>
          <a:lstStyle/>
          <a:p>
            <a:pPr marL="0" indent="0">
              <a:buNone/>
            </a:pPr>
            <a:r>
              <a:rPr lang="es-MX" sz="2800" dirty="0">
                <a:solidFill>
                  <a:schemeClr val="accent1"/>
                </a:solidFill>
              </a:rPr>
              <a:t>• </a:t>
            </a:r>
            <a:r>
              <a:rPr lang="es-MX" sz="2800" dirty="0" err="1">
                <a:solidFill>
                  <a:schemeClr val="accent1"/>
                </a:solidFill>
              </a:rPr>
              <a:t>Easiest</a:t>
            </a:r>
            <a:r>
              <a:rPr lang="es-MX" sz="2800" dirty="0">
                <a:solidFill>
                  <a:schemeClr val="accent1"/>
                </a:solidFill>
              </a:rPr>
              <a:t> </a:t>
            </a:r>
            <a:r>
              <a:rPr lang="es-MX" sz="2800" dirty="0" err="1">
                <a:solidFill>
                  <a:schemeClr val="accent1"/>
                </a:solidFill>
              </a:rPr>
              <a:t>install</a:t>
            </a:r>
            <a:r>
              <a:rPr lang="es-MX" sz="2800" dirty="0">
                <a:solidFill>
                  <a:schemeClr val="accent1"/>
                </a:solidFill>
              </a:rPr>
              <a:t>/</a:t>
            </a:r>
            <a:r>
              <a:rPr lang="es-MX" sz="2800" dirty="0" err="1">
                <a:solidFill>
                  <a:schemeClr val="accent1"/>
                </a:solidFill>
              </a:rPr>
              <a:t>setup</a:t>
            </a:r>
            <a:r>
              <a:rPr lang="es-MX" sz="2800" dirty="0">
                <a:solidFill>
                  <a:schemeClr val="accent1"/>
                </a:solidFill>
              </a:rPr>
              <a:t>, </a:t>
            </a:r>
            <a:r>
              <a:rPr lang="es-MX" sz="2800" dirty="0" err="1">
                <a:solidFill>
                  <a:schemeClr val="accent1"/>
                </a:solidFill>
              </a:rPr>
              <a:t>best</a:t>
            </a:r>
            <a:r>
              <a:rPr lang="es-MX" sz="2800" dirty="0">
                <a:solidFill>
                  <a:schemeClr val="accent1"/>
                </a:solidFill>
              </a:rPr>
              <a:t> </a:t>
            </a:r>
            <a:r>
              <a:rPr lang="es-MX" sz="2800" dirty="0" err="1">
                <a:solidFill>
                  <a:schemeClr val="accent1"/>
                </a:solidFill>
              </a:rPr>
              <a:t>native</a:t>
            </a:r>
            <a:r>
              <a:rPr lang="es-MX" sz="2800" dirty="0">
                <a:solidFill>
                  <a:schemeClr val="accent1"/>
                </a:solidFill>
              </a:rPr>
              <a:t> </a:t>
            </a:r>
            <a:r>
              <a:rPr lang="es-MX" sz="2800" dirty="0" err="1">
                <a:solidFill>
                  <a:schemeClr val="accent1"/>
                </a:solidFill>
              </a:rPr>
              <a:t>experience</a:t>
            </a:r>
            <a:endParaRPr lang="es-MX" sz="2800" dirty="0">
              <a:solidFill>
                <a:schemeClr val="accent1"/>
              </a:solidFill>
            </a:endParaRPr>
          </a:p>
          <a:p>
            <a:pPr marL="0" indent="0">
              <a:buNone/>
            </a:pPr>
            <a:r>
              <a:rPr lang="es-MX" sz="2800" dirty="0">
                <a:solidFill>
                  <a:schemeClr val="accent1"/>
                </a:solidFill>
              </a:rPr>
              <a:t>• </a:t>
            </a:r>
            <a:r>
              <a:rPr lang="es-MX" sz="2800" dirty="0" smtClean="0">
                <a:solidFill>
                  <a:schemeClr val="accent1"/>
                </a:solidFill>
              </a:rPr>
              <a:t>store.docker.com </a:t>
            </a:r>
            <a:r>
              <a:rPr lang="es-MX" sz="2800" dirty="0">
                <a:solidFill>
                  <a:schemeClr val="accent1"/>
                </a:solidFill>
              </a:rPr>
              <a:t>has </a:t>
            </a:r>
            <a:r>
              <a:rPr lang="es-MX" sz="2800" dirty="0" err="1">
                <a:solidFill>
                  <a:schemeClr val="accent1"/>
                </a:solidFill>
              </a:rPr>
              <a:t>instructions</a:t>
            </a:r>
            <a:r>
              <a:rPr lang="es-MX" sz="2800" dirty="0">
                <a:solidFill>
                  <a:schemeClr val="accent1"/>
                </a:solidFill>
              </a:rPr>
              <a:t> </a:t>
            </a:r>
            <a:r>
              <a:rPr lang="es-MX" sz="2800" dirty="0" err="1">
                <a:solidFill>
                  <a:schemeClr val="accent1"/>
                </a:solidFill>
              </a:rPr>
              <a:t>for</a:t>
            </a:r>
            <a:r>
              <a:rPr lang="es-MX" sz="2800" dirty="0">
                <a:solidFill>
                  <a:schemeClr val="accent1"/>
                </a:solidFill>
              </a:rPr>
              <a:t> </a:t>
            </a:r>
            <a:r>
              <a:rPr lang="es-MX" sz="2800" dirty="0" err="1">
                <a:solidFill>
                  <a:schemeClr val="accent1"/>
                </a:solidFill>
              </a:rPr>
              <a:t>each</a:t>
            </a:r>
            <a:r>
              <a:rPr lang="es-MX" sz="2800" dirty="0">
                <a:solidFill>
                  <a:schemeClr val="accent1"/>
                </a:solidFill>
              </a:rPr>
              <a:t> distro</a:t>
            </a:r>
          </a:p>
          <a:p>
            <a:pPr marL="0" indent="0">
              <a:buNone/>
            </a:pPr>
            <a:r>
              <a:rPr lang="es-MX" sz="2800" dirty="0">
                <a:solidFill>
                  <a:schemeClr val="accent1"/>
                </a:solidFill>
              </a:rPr>
              <a:t>• RHEL </a:t>
            </a:r>
            <a:r>
              <a:rPr lang="es-MX" sz="2800" dirty="0" err="1">
                <a:solidFill>
                  <a:schemeClr val="accent1"/>
                </a:solidFill>
              </a:rPr>
              <a:t>officially</a:t>
            </a:r>
            <a:r>
              <a:rPr lang="es-MX" sz="2800" dirty="0">
                <a:solidFill>
                  <a:schemeClr val="accent1"/>
                </a:solidFill>
              </a:rPr>
              <a:t> </a:t>
            </a:r>
            <a:r>
              <a:rPr lang="es-MX" sz="2800" dirty="0" err="1">
                <a:solidFill>
                  <a:schemeClr val="accent1"/>
                </a:solidFill>
              </a:rPr>
              <a:t>only</a:t>
            </a:r>
            <a:r>
              <a:rPr lang="es-MX" sz="2800" dirty="0">
                <a:solidFill>
                  <a:schemeClr val="accent1"/>
                </a:solidFill>
              </a:rPr>
              <a:t> </a:t>
            </a:r>
            <a:r>
              <a:rPr lang="es-MX" sz="2800" dirty="0" err="1">
                <a:solidFill>
                  <a:schemeClr val="accent1"/>
                </a:solidFill>
              </a:rPr>
              <a:t>supports</a:t>
            </a:r>
            <a:r>
              <a:rPr lang="es-MX" sz="2800" dirty="0">
                <a:solidFill>
                  <a:schemeClr val="accent1"/>
                </a:solidFill>
              </a:rPr>
              <a:t> </a:t>
            </a:r>
            <a:r>
              <a:rPr lang="es-MX" sz="2800" dirty="0" err="1">
                <a:solidFill>
                  <a:schemeClr val="accent1"/>
                </a:solidFill>
              </a:rPr>
              <a:t>Docker</a:t>
            </a:r>
            <a:r>
              <a:rPr lang="es-MX" sz="2800" dirty="0">
                <a:solidFill>
                  <a:schemeClr val="accent1"/>
                </a:solidFill>
              </a:rPr>
              <a:t> EE (</a:t>
            </a:r>
            <a:r>
              <a:rPr lang="es-MX" sz="2800" dirty="0" err="1">
                <a:solidFill>
                  <a:schemeClr val="accent1"/>
                </a:solidFill>
              </a:rPr>
              <a:t>paid</a:t>
            </a:r>
            <a:r>
              <a:rPr lang="es-MX" sz="2800" dirty="0">
                <a:solidFill>
                  <a:schemeClr val="accent1"/>
                </a:solidFill>
              </a:rPr>
              <a:t>), </a:t>
            </a:r>
            <a:r>
              <a:rPr lang="es-MX" sz="2800" dirty="0" err="1">
                <a:solidFill>
                  <a:schemeClr val="accent1"/>
                </a:solidFill>
              </a:rPr>
              <a:t>but</a:t>
            </a:r>
            <a:r>
              <a:rPr lang="es-MX" sz="2800" dirty="0">
                <a:solidFill>
                  <a:schemeClr val="accent1"/>
                </a:solidFill>
              </a:rPr>
              <a:t> </a:t>
            </a:r>
            <a:r>
              <a:rPr lang="es-MX" sz="2800" dirty="0" err="1">
                <a:solidFill>
                  <a:schemeClr val="accent1"/>
                </a:solidFill>
              </a:rPr>
              <a:t>CentOS</a:t>
            </a:r>
            <a:r>
              <a:rPr lang="es-MX" sz="2800" dirty="0">
                <a:solidFill>
                  <a:schemeClr val="accent1"/>
                </a:solidFill>
              </a:rPr>
              <a:t> </a:t>
            </a:r>
            <a:r>
              <a:rPr lang="es-MX" sz="2800" dirty="0" err="1">
                <a:solidFill>
                  <a:schemeClr val="accent1"/>
                </a:solidFill>
              </a:rPr>
              <a:t>will</a:t>
            </a:r>
            <a:r>
              <a:rPr lang="es-MX" sz="2800" dirty="0">
                <a:solidFill>
                  <a:schemeClr val="accent1"/>
                </a:solidFill>
              </a:rPr>
              <a:t> </a:t>
            </a:r>
            <a:r>
              <a:rPr lang="es-MX" sz="2800" dirty="0" err="1">
                <a:solidFill>
                  <a:schemeClr val="accent1"/>
                </a:solidFill>
              </a:rPr>
              <a:t>work</a:t>
            </a:r>
            <a:endParaRPr lang="es-MX" sz="2800" dirty="0">
              <a:solidFill>
                <a:schemeClr val="accent1"/>
              </a:solidFill>
            </a:endParaRPr>
          </a:p>
          <a:p>
            <a:pPr marL="0" indent="0">
              <a:buNone/>
            </a:pPr>
            <a:r>
              <a:rPr lang="es-MX" sz="2800" dirty="0">
                <a:solidFill>
                  <a:schemeClr val="accent1"/>
                </a:solidFill>
              </a:rPr>
              <a:t>• </a:t>
            </a:r>
            <a:r>
              <a:rPr lang="es-MX" sz="2800" dirty="0" err="1">
                <a:solidFill>
                  <a:schemeClr val="accent1"/>
                </a:solidFill>
              </a:rPr>
              <a:t>Installing</a:t>
            </a:r>
            <a:r>
              <a:rPr lang="es-MX" sz="2800" dirty="0">
                <a:solidFill>
                  <a:schemeClr val="accent1"/>
                </a:solidFill>
              </a:rPr>
              <a:t> in a VM, Cloud </a:t>
            </a:r>
            <a:r>
              <a:rPr lang="es-MX" sz="2800" dirty="0" err="1">
                <a:solidFill>
                  <a:schemeClr val="accent1"/>
                </a:solidFill>
              </a:rPr>
              <a:t>Instance</a:t>
            </a:r>
            <a:r>
              <a:rPr lang="es-MX" sz="2800" dirty="0">
                <a:solidFill>
                  <a:schemeClr val="accent1"/>
                </a:solidFill>
              </a:rPr>
              <a:t>, </a:t>
            </a:r>
            <a:r>
              <a:rPr lang="es-MX" sz="2800" dirty="0" err="1">
                <a:solidFill>
                  <a:schemeClr val="accent1"/>
                </a:solidFill>
              </a:rPr>
              <a:t>all</a:t>
            </a:r>
            <a:r>
              <a:rPr lang="es-MX" sz="2800" dirty="0">
                <a:solidFill>
                  <a:schemeClr val="accent1"/>
                </a:solidFill>
              </a:rPr>
              <a:t> are </a:t>
            </a:r>
            <a:r>
              <a:rPr lang="es-MX" sz="2800" dirty="0" err="1">
                <a:solidFill>
                  <a:schemeClr val="accent1"/>
                </a:solidFill>
              </a:rPr>
              <a:t>the</a:t>
            </a:r>
            <a:r>
              <a:rPr lang="es-MX" sz="2800" dirty="0">
                <a:solidFill>
                  <a:schemeClr val="accent1"/>
                </a:solidFill>
              </a:rPr>
              <a:t> </a:t>
            </a:r>
            <a:r>
              <a:rPr lang="es-MX" sz="2800" dirty="0" err="1">
                <a:solidFill>
                  <a:schemeClr val="accent1"/>
                </a:solidFill>
              </a:rPr>
              <a:t>same</a:t>
            </a:r>
            <a:r>
              <a:rPr lang="es-MX" sz="2800" dirty="0">
                <a:solidFill>
                  <a:schemeClr val="accent1"/>
                </a:solidFill>
              </a:rPr>
              <a:t> </a:t>
            </a:r>
            <a:r>
              <a:rPr lang="es-MX" sz="2800" dirty="0" err="1">
                <a:solidFill>
                  <a:schemeClr val="accent1"/>
                </a:solidFill>
              </a:rPr>
              <a:t>process</a:t>
            </a:r>
            <a:endParaRPr lang="es-MX" sz="2800" dirty="0">
              <a:solidFill>
                <a:schemeClr val="accent1"/>
              </a:solidFill>
            </a:endParaRPr>
          </a:p>
          <a:p>
            <a:pPr marL="0" indent="0">
              <a:buNone/>
            </a:pPr>
            <a:r>
              <a:rPr lang="es-MX" sz="2800" dirty="0">
                <a:solidFill>
                  <a:schemeClr val="accent1"/>
                </a:solidFill>
              </a:rPr>
              <a:t>• </a:t>
            </a:r>
            <a:r>
              <a:rPr lang="es-MX" sz="2800" dirty="0" err="1">
                <a:solidFill>
                  <a:schemeClr val="accent1"/>
                </a:solidFill>
              </a:rPr>
              <a:t>May</a:t>
            </a:r>
            <a:r>
              <a:rPr lang="es-MX" sz="2800" dirty="0">
                <a:solidFill>
                  <a:schemeClr val="accent1"/>
                </a:solidFill>
              </a:rPr>
              <a:t> </a:t>
            </a:r>
            <a:r>
              <a:rPr lang="es-MX" sz="2800" dirty="0" err="1">
                <a:solidFill>
                  <a:schemeClr val="accent1"/>
                </a:solidFill>
              </a:rPr>
              <a:t>not</a:t>
            </a:r>
            <a:r>
              <a:rPr lang="es-MX" sz="2800" dirty="0">
                <a:solidFill>
                  <a:schemeClr val="accent1"/>
                </a:solidFill>
              </a:rPr>
              <a:t> </a:t>
            </a:r>
            <a:r>
              <a:rPr lang="es-MX" sz="2800" dirty="0" err="1">
                <a:solidFill>
                  <a:schemeClr val="accent1"/>
                </a:solidFill>
              </a:rPr>
              <a:t>work</a:t>
            </a:r>
            <a:r>
              <a:rPr lang="es-MX" sz="2800" dirty="0">
                <a:solidFill>
                  <a:schemeClr val="accent1"/>
                </a:solidFill>
              </a:rPr>
              <a:t> </a:t>
            </a:r>
            <a:r>
              <a:rPr lang="es-MX" sz="2800" dirty="0" err="1">
                <a:solidFill>
                  <a:schemeClr val="accent1"/>
                </a:solidFill>
              </a:rPr>
              <a:t>for</a:t>
            </a:r>
            <a:r>
              <a:rPr lang="es-MX" sz="2800" dirty="0">
                <a:solidFill>
                  <a:schemeClr val="accent1"/>
                </a:solidFill>
              </a:rPr>
              <a:t> </a:t>
            </a:r>
            <a:r>
              <a:rPr lang="es-MX" sz="2800" dirty="0" err="1">
                <a:solidFill>
                  <a:schemeClr val="accent1"/>
                </a:solidFill>
              </a:rPr>
              <a:t>unlisted</a:t>
            </a:r>
            <a:r>
              <a:rPr lang="es-MX" sz="2800" dirty="0">
                <a:solidFill>
                  <a:schemeClr val="accent1"/>
                </a:solidFill>
              </a:rPr>
              <a:t> distros (Amazon Linux, </a:t>
            </a:r>
            <a:r>
              <a:rPr lang="es-MX" sz="2800" dirty="0" err="1">
                <a:solidFill>
                  <a:schemeClr val="accent1"/>
                </a:solidFill>
              </a:rPr>
              <a:t>Linode</a:t>
            </a:r>
            <a:r>
              <a:rPr lang="es-MX" sz="2800" dirty="0">
                <a:solidFill>
                  <a:schemeClr val="accent1"/>
                </a:solidFill>
              </a:rPr>
              <a:t> Linux, etc.)</a:t>
            </a:r>
          </a:p>
          <a:p>
            <a:pPr marL="0" indent="0">
              <a:buNone/>
            </a:pPr>
            <a:r>
              <a:rPr lang="es-MX" sz="2800" dirty="0">
                <a:solidFill>
                  <a:schemeClr val="accent1"/>
                </a:solidFill>
              </a:rPr>
              <a:t>• </a:t>
            </a:r>
            <a:r>
              <a:rPr lang="es-MX" sz="2800" dirty="0" err="1">
                <a:solidFill>
                  <a:schemeClr val="accent1"/>
                </a:solidFill>
              </a:rPr>
              <a:t>Don't</a:t>
            </a:r>
            <a:r>
              <a:rPr lang="es-MX" sz="2800" dirty="0">
                <a:solidFill>
                  <a:schemeClr val="accent1"/>
                </a:solidFill>
              </a:rPr>
              <a:t> use pre-</a:t>
            </a:r>
            <a:r>
              <a:rPr lang="es-MX" sz="2800" dirty="0" err="1">
                <a:solidFill>
                  <a:schemeClr val="accent1"/>
                </a:solidFill>
              </a:rPr>
              <a:t>installed</a:t>
            </a:r>
            <a:r>
              <a:rPr lang="es-MX" sz="2800" dirty="0">
                <a:solidFill>
                  <a:schemeClr val="accent1"/>
                </a:solidFill>
              </a:rPr>
              <a:t> </a:t>
            </a:r>
            <a:r>
              <a:rPr lang="es-MX" sz="2800" dirty="0" err="1">
                <a:solidFill>
                  <a:schemeClr val="accent1"/>
                </a:solidFill>
              </a:rPr>
              <a:t>setups</a:t>
            </a:r>
            <a:r>
              <a:rPr lang="es-MX" sz="2800" dirty="0">
                <a:solidFill>
                  <a:schemeClr val="accent1"/>
                </a:solidFill>
              </a:rPr>
              <a:t> (Digital </a:t>
            </a:r>
            <a:r>
              <a:rPr lang="es-MX" sz="2800" dirty="0" err="1">
                <a:solidFill>
                  <a:schemeClr val="accent1"/>
                </a:solidFill>
              </a:rPr>
              <a:t>Ocean</a:t>
            </a:r>
            <a:r>
              <a:rPr lang="es-MX" sz="2800" dirty="0">
                <a:solidFill>
                  <a:schemeClr val="accent1"/>
                </a:solidFill>
              </a:rPr>
              <a:t>, </a:t>
            </a:r>
            <a:r>
              <a:rPr lang="es-MX" sz="2800" dirty="0" err="1">
                <a:solidFill>
                  <a:schemeClr val="accent1"/>
                </a:solidFill>
              </a:rPr>
              <a:t>Linode</a:t>
            </a:r>
            <a:r>
              <a:rPr lang="es-MX" sz="2800" dirty="0">
                <a:solidFill>
                  <a:schemeClr val="accent1"/>
                </a:solidFill>
              </a:rPr>
              <a:t>, etc.)</a:t>
            </a:r>
          </a:p>
        </p:txBody>
      </p:sp>
    </p:spTree>
    <p:extLst>
      <p:ext uri="{BB962C8B-B14F-4D97-AF65-F5344CB8AC3E}">
        <p14:creationId xmlns:p14="http://schemas.microsoft.com/office/powerpoint/2010/main" val="1783714157"/>
      </p:ext>
    </p:extLst>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Kubernetes.- </a:t>
            </a:r>
            <a:r>
              <a:rPr lang="es-MX" dirty="0" smtClean="0"/>
              <a:t>Contenido</a:t>
            </a:r>
            <a:r>
              <a:rPr lang="en-US" dirty="0" smtClean="0"/>
              <a:t> del </a:t>
            </a:r>
            <a:r>
              <a:rPr lang="es-MX" dirty="0" smtClean="0"/>
              <a:t>curso</a:t>
            </a:r>
            <a:endParaRPr lang="es-MX" dirty="0"/>
          </a:p>
        </p:txBody>
      </p:sp>
      <p:sp>
        <p:nvSpPr>
          <p:cNvPr id="3" name="Marcador de contenido 2"/>
          <p:cNvSpPr>
            <a:spLocks noGrp="1"/>
          </p:cNvSpPr>
          <p:nvPr>
            <p:ph idx="1"/>
          </p:nvPr>
        </p:nvSpPr>
        <p:spPr/>
        <p:txBody>
          <a:bodyPr>
            <a:normAutofit lnSpcReduction="10000"/>
          </a:bodyPr>
          <a:lstStyle/>
          <a:p>
            <a:r>
              <a:rPr lang="es-MX" dirty="0" smtClean="0">
                <a:solidFill>
                  <a:schemeClr val="accent1"/>
                </a:solidFill>
              </a:rPr>
              <a:t>Introducción</a:t>
            </a:r>
          </a:p>
          <a:p>
            <a:r>
              <a:rPr lang="en-US" dirty="0" smtClean="0">
                <a:solidFill>
                  <a:schemeClr val="accent1"/>
                </a:solidFill>
              </a:rPr>
              <a:t>Docker</a:t>
            </a:r>
          </a:p>
          <a:p>
            <a:r>
              <a:rPr lang="en-US" dirty="0" smtClean="0">
                <a:solidFill>
                  <a:schemeClr val="accent1"/>
                </a:solidFill>
              </a:rPr>
              <a:t>Kubernetes objects</a:t>
            </a:r>
          </a:p>
          <a:p>
            <a:r>
              <a:rPr lang="en-US" dirty="0" smtClean="0">
                <a:solidFill>
                  <a:schemeClr val="accent1"/>
                </a:solidFill>
              </a:rPr>
              <a:t>Kubernetes storage</a:t>
            </a:r>
          </a:p>
          <a:p>
            <a:r>
              <a:rPr lang="en-US" dirty="0" smtClean="0">
                <a:solidFill>
                  <a:schemeClr val="accent1"/>
                </a:solidFill>
              </a:rPr>
              <a:t>Kubernetes networking</a:t>
            </a:r>
          </a:p>
          <a:p>
            <a:r>
              <a:rPr lang="en-US" dirty="0" smtClean="0">
                <a:solidFill>
                  <a:schemeClr val="accent1"/>
                </a:solidFill>
              </a:rPr>
              <a:t>Kubernetes namespaces</a:t>
            </a:r>
          </a:p>
          <a:p>
            <a:r>
              <a:rPr lang="en-US" dirty="0" smtClean="0">
                <a:solidFill>
                  <a:schemeClr val="accent1"/>
                </a:solidFill>
              </a:rPr>
              <a:t>Kubernetes ingress</a:t>
            </a:r>
          </a:p>
          <a:p>
            <a:r>
              <a:rPr lang="en-US" dirty="0" smtClean="0">
                <a:solidFill>
                  <a:schemeClr val="accent1"/>
                </a:solidFill>
              </a:rPr>
              <a:t>Proyecto con Spring Boot</a:t>
            </a:r>
          </a:p>
          <a:p>
            <a:endParaRPr lang="en-US" dirty="0">
              <a:solidFill>
                <a:schemeClr val="accent1"/>
              </a:solidFill>
            </a:endParaRPr>
          </a:p>
        </p:txBody>
      </p:sp>
    </p:spTree>
    <p:extLst>
      <p:ext uri="{BB962C8B-B14F-4D97-AF65-F5344CB8AC3E}">
        <p14:creationId xmlns:p14="http://schemas.microsoft.com/office/powerpoint/2010/main" val="881723134"/>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Instalar en </a:t>
            </a:r>
            <a:r>
              <a:rPr lang="es-MX" dirty="0" err="1" smtClean="0"/>
              <a:t>linux</a:t>
            </a:r>
            <a:endParaRPr lang="es-MX" dirty="0"/>
          </a:p>
        </p:txBody>
      </p:sp>
      <p:sp>
        <p:nvSpPr>
          <p:cNvPr id="3" name="Marcador de contenido 2"/>
          <p:cNvSpPr>
            <a:spLocks noGrp="1"/>
          </p:cNvSpPr>
          <p:nvPr>
            <p:ph idx="1"/>
          </p:nvPr>
        </p:nvSpPr>
        <p:spPr>
          <a:xfrm>
            <a:off x="609601" y="1389310"/>
            <a:ext cx="11055351" cy="4608512"/>
          </a:xfrm>
        </p:spPr>
        <p:txBody>
          <a:bodyPr/>
          <a:lstStyle/>
          <a:p>
            <a:pPr marL="0" indent="0">
              <a:buNone/>
            </a:pPr>
            <a:r>
              <a:rPr lang="en-US" sz="2800" dirty="0">
                <a:solidFill>
                  <a:schemeClr val="accent1"/>
                </a:solidFill>
              </a:rPr>
              <a:t>• Install </a:t>
            </a:r>
            <a:r>
              <a:rPr lang="en-US" sz="2800" dirty="0" smtClean="0">
                <a:solidFill>
                  <a:schemeClr val="accent1"/>
                </a:solidFill>
              </a:rPr>
              <a:t>Docker</a:t>
            </a:r>
          </a:p>
          <a:p>
            <a:pPr marL="400050" lvl="1" indent="0">
              <a:buNone/>
            </a:pPr>
            <a:r>
              <a:rPr lang="es-MX" sz="2000" dirty="0">
                <a:solidFill>
                  <a:schemeClr val="accent1"/>
                </a:solidFill>
              </a:rPr>
              <a:t>https://oracle-base.com/articles/linux/docker-install-docker-on-oracle-linux-ol8</a:t>
            </a:r>
          </a:p>
          <a:p>
            <a:pPr marL="400050" lvl="1" indent="0">
              <a:buNone/>
            </a:pPr>
            <a:r>
              <a:rPr lang="es-MX" sz="2000" dirty="0" smtClean="0">
                <a:solidFill>
                  <a:schemeClr val="accent1"/>
                </a:solidFill>
              </a:rPr>
              <a:t>sudo </a:t>
            </a:r>
            <a:r>
              <a:rPr lang="es-MX" sz="2000" dirty="0" err="1">
                <a:solidFill>
                  <a:schemeClr val="accent1"/>
                </a:solidFill>
              </a:rPr>
              <a:t>systemctl</a:t>
            </a:r>
            <a:r>
              <a:rPr lang="es-MX" sz="2000" dirty="0">
                <a:solidFill>
                  <a:schemeClr val="accent1"/>
                </a:solidFill>
              </a:rPr>
              <a:t> </a:t>
            </a:r>
            <a:r>
              <a:rPr lang="es-MX" sz="2000" dirty="0" err="1">
                <a:solidFill>
                  <a:schemeClr val="accent1"/>
                </a:solidFill>
              </a:rPr>
              <a:t>start</a:t>
            </a:r>
            <a:r>
              <a:rPr lang="es-MX" sz="2000" dirty="0">
                <a:solidFill>
                  <a:schemeClr val="accent1"/>
                </a:solidFill>
              </a:rPr>
              <a:t> </a:t>
            </a:r>
            <a:r>
              <a:rPr lang="es-MX" sz="2000" dirty="0" err="1">
                <a:solidFill>
                  <a:schemeClr val="accent1"/>
                </a:solidFill>
              </a:rPr>
              <a:t>docker</a:t>
            </a:r>
            <a:r>
              <a:rPr lang="es-MX" sz="2000" dirty="0">
                <a:solidFill>
                  <a:schemeClr val="accent1"/>
                </a:solidFill>
              </a:rPr>
              <a:t> </a:t>
            </a:r>
            <a:endParaRPr lang="en-US" sz="2000" dirty="0">
              <a:solidFill>
                <a:schemeClr val="accent1"/>
              </a:solidFill>
            </a:endParaRPr>
          </a:p>
          <a:p>
            <a:pPr marL="0" indent="0">
              <a:buNone/>
            </a:pPr>
            <a:r>
              <a:rPr lang="en-US" sz="2800" dirty="0">
                <a:solidFill>
                  <a:schemeClr val="accent1"/>
                </a:solidFill>
              </a:rPr>
              <a:t>• Add your user to </a:t>
            </a:r>
            <a:r>
              <a:rPr lang="en-US" sz="2800" dirty="0" err="1">
                <a:solidFill>
                  <a:schemeClr val="accent1"/>
                </a:solidFill>
              </a:rPr>
              <a:t>docker</a:t>
            </a:r>
            <a:r>
              <a:rPr lang="en-US" sz="2800" dirty="0">
                <a:solidFill>
                  <a:schemeClr val="accent1"/>
                </a:solidFill>
              </a:rPr>
              <a:t> </a:t>
            </a:r>
            <a:r>
              <a:rPr lang="en-US" sz="2800" dirty="0" smtClean="0">
                <a:solidFill>
                  <a:schemeClr val="accent1"/>
                </a:solidFill>
              </a:rPr>
              <a:t>group</a:t>
            </a:r>
          </a:p>
          <a:p>
            <a:pPr marL="400050" lvl="1" indent="0">
              <a:buNone/>
            </a:pPr>
            <a:r>
              <a:rPr lang="es-MX" sz="2000" dirty="0">
                <a:solidFill>
                  <a:schemeClr val="accent1"/>
                </a:solidFill>
              </a:rPr>
              <a:t>sudo </a:t>
            </a:r>
            <a:r>
              <a:rPr lang="es-MX" sz="2000" dirty="0" err="1">
                <a:solidFill>
                  <a:schemeClr val="accent1"/>
                </a:solidFill>
              </a:rPr>
              <a:t>usermod</a:t>
            </a:r>
            <a:r>
              <a:rPr lang="es-MX" sz="2000" dirty="0">
                <a:solidFill>
                  <a:schemeClr val="accent1"/>
                </a:solidFill>
              </a:rPr>
              <a:t> -</a:t>
            </a:r>
            <a:r>
              <a:rPr lang="es-MX" sz="2000" dirty="0" err="1">
                <a:solidFill>
                  <a:schemeClr val="accent1"/>
                </a:solidFill>
              </a:rPr>
              <a:t>aG</a:t>
            </a:r>
            <a:r>
              <a:rPr lang="es-MX" sz="2000" dirty="0">
                <a:solidFill>
                  <a:schemeClr val="accent1"/>
                </a:solidFill>
              </a:rPr>
              <a:t> </a:t>
            </a:r>
            <a:r>
              <a:rPr lang="es-MX" sz="2000" dirty="0" err="1">
                <a:solidFill>
                  <a:schemeClr val="accent1"/>
                </a:solidFill>
              </a:rPr>
              <a:t>docker</a:t>
            </a:r>
            <a:r>
              <a:rPr lang="es-MX" sz="2000" dirty="0">
                <a:solidFill>
                  <a:schemeClr val="accent1"/>
                </a:solidFill>
              </a:rPr>
              <a:t> $USER &amp;&amp; </a:t>
            </a:r>
            <a:r>
              <a:rPr lang="es-MX" sz="2000" dirty="0" err="1">
                <a:solidFill>
                  <a:schemeClr val="accent1"/>
                </a:solidFill>
              </a:rPr>
              <a:t>newgrp</a:t>
            </a:r>
            <a:r>
              <a:rPr lang="es-MX" sz="2000" dirty="0">
                <a:solidFill>
                  <a:schemeClr val="accent1"/>
                </a:solidFill>
              </a:rPr>
              <a:t> </a:t>
            </a:r>
            <a:r>
              <a:rPr lang="es-MX" sz="2000" dirty="0" err="1">
                <a:solidFill>
                  <a:schemeClr val="accent1"/>
                </a:solidFill>
              </a:rPr>
              <a:t>docker</a:t>
            </a:r>
            <a:endParaRPr lang="en-US" sz="2000" dirty="0">
              <a:solidFill>
                <a:schemeClr val="accent1"/>
              </a:solidFill>
            </a:endParaRPr>
          </a:p>
          <a:p>
            <a:pPr marL="0" indent="0">
              <a:buNone/>
            </a:pPr>
            <a:r>
              <a:rPr lang="en-US" sz="2800" dirty="0" smtClean="0">
                <a:solidFill>
                  <a:schemeClr val="accent1"/>
                </a:solidFill>
              </a:rPr>
              <a:t>• </a:t>
            </a:r>
            <a:r>
              <a:rPr lang="en-US" sz="2800" dirty="0">
                <a:solidFill>
                  <a:schemeClr val="accent1"/>
                </a:solidFill>
              </a:rPr>
              <a:t>Get a code </a:t>
            </a:r>
            <a:r>
              <a:rPr lang="en-US" sz="2800" dirty="0" smtClean="0">
                <a:solidFill>
                  <a:schemeClr val="accent1"/>
                </a:solidFill>
              </a:rPr>
              <a:t>editor</a:t>
            </a:r>
          </a:p>
          <a:p>
            <a:pPr marL="0" indent="0">
              <a:buNone/>
            </a:pPr>
            <a:r>
              <a:rPr lang="en-US" sz="2800" dirty="0">
                <a:solidFill>
                  <a:schemeClr val="accent1"/>
                </a:solidFill>
              </a:rPr>
              <a:t>• </a:t>
            </a:r>
            <a:r>
              <a:rPr lang="en-US" sz="2800" dirty="0" smtClean="0">
                <a:solidFill>
                  <a:schemeClr val="accent1"/>
                </a:solidFill>
              </a:rPr>
              <a:t>After </a:t>
            </a:r>
            <a:r>
              <a:rPr lang="en-US" sz="2800" dirty="0">
                <a:solidFill>
                  <a:schemeClr val="accent1"/>
                </a:solidFill>
              </a:rPr>
              <a:t>installing Docker, also get </a:t>
            </a:r>
            <a:r>
              <a:rPr lang="en-US" sz="2800" dirty="0" err="1" smtClean="0">
                <a:solidFill>
                  <a:schemeClr val="accent1"/>
                </a:solidFill>
              </a:rPr>
              <a:t>docker</a:t>
            </a:r>
            <a:r>
              <a:rPr lang="en-US" sz="2800" dirty="0" smtClean="0">
                <a:solidFill>
                  <a:schemeClr val="accent1"/>
                </a:solidFill>
              </a:rPr>
              <a:t>-compose </a:t>
            </a:r>
          </a:p>
          <a:p>
            <a:pPr marL="400050" lvl="1" indent="0">
              <a:buNone/>
            </a:pPr>
            <a:r>
              <a:rPr lang="en-US" sz="2400" dirty="0" smtClean="0">
                <a:solidFill>
                  <a:schemeClr val="accent1"/>
                </a:solidFill>
                <a:hlinkClick r:id="rId2"/>
              </a:rPr>
              <a:t>https</a:t>
            </a:r>
            <a:r>
              <a:rPr lang="en-US" sz="2400" dirty="0">
                <a:solidFill>
                  <a:schemeClr val="accent1"/>
                </a:solidFill>
                <a:hlinkClick r:id="rId2"/>
              </a:rPr>
              <a:t>://docs.docker.com/compose/install</a:t>
            </a:r>
            <a:r>
              <a:rPr lang="en-US" sz="2400" dirty="0" smtClean="0">
                <a:solidFill>
                  <a:schemeClr val="accent1"/>
                </a:solidFill>
                <a:hlinkClick r:id="rId2"/>
              </a:rPr>
              <a:t>/</a:t>
            </a:r>
            <a:endParaRPr lang="es-MX" sz="2400" dirty="0" smtClean="0">
              <a:solidFill>
                <a:schemeClr val="accent1"/>
              </a:solidFill>
            </a:endParaRPr>
          </a:p>
          <a:p>
            <a:pPr marL="0" indent="0">
              <a:buNone/>
            </a:pPr>
            <a:r>
              <a:rPr lang="en-US" sz="2800" dirty="0" smtClean="0">
                <a:solidFill>
                  <a:schemeClr val="accent1"/>
                </a:solidFill>
              </a:rPr>
              <a:t>• Install Visual Studio Code</a:t>
            </a:r>
          </a:p>
          <a:p>
            <a:pPr marL="400050" lvl="1" indent="0">
              <a:buNone/>
            </a:pPr>
            <a:r>
              <a:rPr lang="en-US" sz="2400" dirty="0">
                <a:solidFill>
                  <a:schemeClr val="accent1"/>
                </a:solidFill>
                <a:hlinkClick r:id="rId3"/>
              </a:rPr>
              <a:t>https://code.visualstudio.com</a:t>
            </a:r>
            <a:r>
              <a:rPr lang="en-US" sz="2400" dirty="0" smtClean="0">
                <a:solidFill>
                  <a:schemeClr val="accent1"/>
                </a:solidFill>
                <a:hlinkClick r:id="rId3"/>
              </a:rPr>
              <a:t>/</a:t>
            </a:r>
            <a:endParaRPr lang="en-US" sz="2400" dirty="0" smtClean="0">
              <a:solidFill>
                <a:schemeClr val="accent1"/>
              </a:solidFill>
            </a:endParaRPr>
          </a:p>
          <a:p>
            <a:pPr marL="400050" lvl="1" indent="0">
              <a:buNone/>
            </a:pPr>
            <a:r>
              <a:rPr lang="en-US" sz="2400" dirty="0">
                <a:solidFill>
                  <a:schemeClr val="accent1"/>
                </a:solidFill>
              </a:rPr>
              <a:t>https://blogs.oracle.com/wim/post/installing-visual-studio-code-on-oracle-linux-7</a:t>
            </a:r>
            <a:endParaRPr lang="en-US" sz="2400" dirty="0" smtClean="0">
              <a:solidFill>
                <a:schemeClr val="accent1"/>
              </a:solidFill>
            </a:endParaRPr>
          </a:p>
        </p:txBody>
      </p:sp>
    </p:spTree>
    <p:extLst>
      <p:ext uri="{BB962C8B-B14F-4D97-AF65-F5344CB8AC3E}">
        <p14:creationId xmlns:p14="http://schemas.microsoft.com/office/powerpoint/2010/main" val="1263229875"/>
      </p:ext>
    </p:extLst>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2.- Docker – </a:t>
            </a:r>
            <a:r>
              <a:rPr lang="en-US" dirty="0" err="1" smtClean="0"/>
              <a:t>Imagen</a:t>
            </a:r>
            <a:r>
              <a:rPr lang="en-US" dirty="0" smtClean="0"/>
              <a:t> vs </a:t>
            </a:r>
            <a:r>
              <a:rPr lang="en-US" dirty="0" err="1" smtClean="0"/>
              <a:t>Contenedor</a:t>
            </a:r>
            <a:endParaRPr lang="es-MX" dirty="0"/>
          </a:p>
        </p:txBody>
      </p:sp>
      <p:sp>
        <p:nvSpPr>
          <p:cNvPr id="3" name="Marcador de contenido 2"/>
          <p:cNvSpPr>
            <a:spLocks noGrp="1"/>
          </p:cNvSpPr>
          <p:nvPr>
            <p:ph idx="1"/>
          </p:nvPr>
        </p:nvSpPr>
        <p:spPr/>
        <p:txBody>
          <a:bodyPr/>
          <a:lstStyle/>
          <a:p>
            <a:pPr marL="0" indent="0">
              <a:buNone/>
            </a:pPr>
            <a:r>
              <a:rPr lang="en-US" dirty="0">
                <a:solidFill>
                  <a:schemeClr val="accent1"/>
                </a:solidFill>
              </a:rPr>
              <a:t>• An Image is the application we want to run</a:t>
            </a:r>
          </a:p>
          <a:p>
            <a:pPr marL="0" indent="0">
              <a:buNone/>
            </a:pPr>
            <a:r>
              <a:rPr lang="en-US" dirty="0">
                <a:solidFill>
                  <a:schemeClr val="accent1"/>
                </a:solidFill>
              </a:rPr>
              <a:t>• A Container is an instance of that image running as a process</a:t>
            </a:r>
          </a:p>
          <a:p>
            <a:pPr marL="0" indent="0">
              <a:buNone/>
            </a:pPr>
            <a:r>
              <a:rPr lang="en-US" dirty="0">
                <a:solidFill>
                  <a:schemeClr val="accent1"/>
                </a:solidFill>
              </a:rPr>
              <a:t>• You can have many containers running off the same image</a:t>
            </a:r>
          </a:p>
          <a:p>
            <a:pPr marL="0" indent="0">
              <a:buNone/>
            </a:pPr>
            <a:r>
              <a:rPr lang="en-US" dirty="0">
                <a:solidFill>
                  <a:schemeClr val="accent1"/>
                </a:solidFill>
              </a:rPr>
              <a:t>• In this lecture our image will be the Nginx web server</a:t>
            </a:r>
          </a:p>
          <a:p>
            <a:pPr marL="0" indent="0">
              <a:buNone/>
            </a:pPr>
            <a:r>
              <a:rPr lang="en-US" dirty="0">
                <a:solidFill>
                  <a:schemeClr val="accent1"/>
                </a:solidFill>
              </a:rPr>
              <a:t>• Docker's default image "registry" is called Docker Hub</a:t>
            </a:r>
          </a:p>
          <a:p>
            <a:pPr marL="0" indent="0">
              <a:buNone/>
            </a:pPr>
            <a:r>
              <a:rPr lang="en-US" dirty="0">
                <a:solidFill>
                  <a:schemeClr val="accent1"/>
                </a:solidFill>
              </a:rPr>
              <a:t>(hub.docker.com</a:t>
            </a:r>
            <a:r>
              <a:rPr lang="en-US" dirty="0" smtClean="0">
                <a:solidFill>
                  <a:schemeClr val="accent1"/>
                </a:solidFill>
              </a:rPr>
              <a:t>)</a:t>
            </a:r>
          </a:p>
          <a:p>
            <a:pPr marL="0" indent="0">
              <a:buNone/>
            </a:pPr>
            <a:r>
              <a:rPr lang="en-US" dirty="0">
                <a:solidFill>
                  <a:schemeClr val="accent1"/>
                </a:solidFill>
              </a:rPr>
              <a:t>• Containers aren’t Mini-VM’s</a:t>
            </a:r>
          </a:p>
          <a:p>
            <a:pPr marL="0" indent="0">
              <a:buNone/>
            </a:pPr>
            <a:r>
              <a:rPr lang="en-US" dirty="0">
                <a:solidFill>
                  <a:schemeClr val="accent1"/>
                </a:solidFill>
              </a:rPr>
              <a:t>• </a:t>
            </a:r>
            <a:r>
              <a:rPr lang="en-US" dirty="0" smtClean="0">
                <a:solidFill>
                  <a:schemeClr val="accent1"/>
                </a:solidFill>
              </a:rPr>
              <a:t>Containers </a:t>
            </a:r>
            <a:r>
              <a:rPr lang="en-US" dirty="0">
                <a:solidFill>
                  <a:schemeClr val="accent1"/>
                </a:solidFill>
              </a:rPr>
              <a:t>are just processes</a:t>
            </a:r>
            <a:endParaRPr lang="es-MX" dirty="0">
              <a:solidFill>
                <a:schemeClr val="accent1"/>
              </a:solidFill>
            </a:endParaRPr>
          </a:p>
        </p:txBody>
      </p:sp>
    </p:spTree>
    <p:extLst>
      <p:ext uri="{BB962C8B-B14F-4D97-AF65-F5344CB8AC3E}">
        <p14:creationId xmlns:p14="http://schemas.microsoft.com/office/powerpoint/2010/main" val="3135510590"/>
      </p:ext>
    </p:extLst>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2.- Docker – </a:t>
            </a:r>
            <a:r>
              <a:rPr lang="en-US" dirty="0" err="1" smtClean="0"/>
              <a:t>Detalles</a:t>
            </a:r>
            <a:r>
              <a:rPr lang="en-US" dirty="0" smtClean="0"/>
              <a:t> de la </a:t>
            </a:r>
            <a:r>
              <a:rPr lang="en-US" dirty="0" err="1" smtClean="0"/>
              <a:t>ejecución</a:t>
            </a:r>
            <a:r>
              <a:rPr lang="en-US" dirty="0" smtClean="0"/>
              <a:t> de </a:t>
            </a:r>
            <a:r>
              <a:rPr lang="en-US" dirty="0" err="1" smtClean="0"/>
              <a:t>contenedor</a:t>
            </a:r>
            <a:endParaRPr lang="es-MX" dirty="0"/>
          </a:p>
        </p:txBody>
      </p:sp>
      <p:sp>
        <p:nvSpPr>
          <p:cNvPr id="3" name="Marcador de contenido 2"/>
          <p:cNvSpPr>
            <a:spLocks noGrp="1"/>
          </p:cNvSpPr>
          <p:nvPr>
            <p:ph idx="1"/>
          </p:nvPr>
        </p:nvSpPr>
        <p:spPr>
          <a:xfrm>
            <a:off x="478972" y="1365560"/>
            <a:ext cx="11055351" cy="4608512"/>
          </a:xfrm>
        </p:spPr>
        <p:txBody>
          <a:bodyPr/>
          <a:lstStyle/>
          <a:p>
            <a:pPr marL="0" indent="0">
              <a:buNone/>
            </a:pPr>
            <a:r>
              <a:rPr lang="en-US" sz="2800" dirty="0">
                <a:solidFill>
                  <a:schemeClr val="accent1"/>
                </a:solidFill>
              </a:rPr>
              <a:t>1. Looks for that image locally in image cache, doesn't </a:t>
            </a:r>
            <a:r>
              <a:rPr lang="en-US" sz="2800" dirty="0" smtClean="0">
                <a:solidFill>
                  <a:schemeClr val="accent1"/>
                </a:solidFill>
              </a:rPr>
              <a:t>find anything</a:t>
            </a:r>
            <a:endParaRPr lang="en-US" sz="2800" dirty="0">
              <a:solidFill>
                <a:schemeClr val="accent1"/>
              </a:solidFill>
            </a:endParaRPr>
          </a:p>
          <a:p>
            <a:pPr marL="0" indent="0">
              <a:buNone/>
            </a:pPr>
            <a:r>
              <a:rPr lang="en-US" sz="2800" dirty="0">
                <a:solidFill>
                  <a:schemeClr val="accent1"/>
                </a:solidFill>
              </a:rPr>
              <a:t>2. Then looks in remote image repository (defaults to Docker Hub)</a:t>
            </a:r>
          </a:p>
          <a:p>
            <a:pPr marL="0" indent="0">
              <a:buNone/>
            </a:pPr>
            <a:r>
              <a:rPr lang="en-US" sz="2800" dirty="0">
                <a:solidFill>
                  <a:schemeClr val="accent1"/>
                </a:solidFill>
              </a:rPr>
              <a:t>3. Downloads the latest version (</a:t>
            </a:r>
            <a:r>
              <a:rPr lang="en-US" sz="2800" dirty="0" err="1">
                <a:solidFill>
                  <a:schemeClr val="accent1"/>
                </a:solidFill>
              </a:rPr>
              <a:t>nginx:latest</a:t>
            </a:r>
            <a:r>
              <a:rPr lang="en-US" sz="2800" dirty="0">
                <a:solidFill>
                  <a:schemeClr val="accent1"/>
                </a:solidFill>
              </a:rPr>
              <a:t> by default)</a:t>
            </a:r>
          </a:p>
          <a:p>
            <a:pPr marL="0" indent="0">
              <a:buNone/>
            </a:pPr>
            <a:r>
              <a:rPr lang="en-US" sz="2800" dirty="0">
                <a:solidFill>
                  <a:schemeClr val="accent1"/>
                </a:solidFill>
              </a:rPr>
              <a:t>4. Creates new container based on that image and prepares </a:t>
            </a:r>
            <a:r>
              <a:rPr lang="en-US" sz="2800" dirty="0" smtClean="0">
                <a:solidFill>
                  <a:schemeClr val="accent1"/>
                </a:solidFill>
              </a:rPr>
              <a:t>to start</a:t>
            </a:r>
            <a:endParaRPr lang="en-US" sz="2800" dirty="0">
              <a:solidFill>
                <a:schemeClr val="accent1"/>
              </a:solidFill>
            </a:endParaRPr>
          </a:p>
          <a:p>
            <a:pPr marL="0" indent="0">
              <a:buNone/>
            </a:pPr>
            <a:r>
              <a:rPr lang="en-US" sz="2800" dirty="0">
                <a:solidFill>
                  <a:schemeClr val="accent1"/>
                </a:solidFill>
              </a:rPr>
              <a:t>5. Gives it a virtual IP on a private network inside </a:t>
            </a:r>
            <a:r>
              <a:rPr lang="en-US" sz="2800" dirty="0" err="1">
                <a:solidFill>
                  <a:schemeClr val="accent1"/>
                </a:solidFill>
              </a:rPr>
              <a:t>docker</a:t>
            </a:r>
            <a:r>
              <a:rPr lang="en-US" sz="2800" dirty="0">
                <a:solidFill>
                  <a:schemeClr val="accent1"/>
                </a:solidFill>
              </a:rPr>
              <a:t> engine</a:t>
            </a:r>
          </a:p>
          <a:p>
            <a:pPr marL="0" indent="0">
              <a:buNone/>
            </a:pPr>
            <a:r>
              <a:rPr lang="en-US" sz="2800" dirty="0">
                <a:solidFill>
                  <a:schemeClr val="accent1"/>
                </a:solidFill>
              </a:rPr>
              <a:t>6. Opens up port 80 on host and forwards to port 80 in container</a:t>
            </a:r>
          </a:p>
          <a:p>
            <a:pPr marL="0" indent="0">
              <a:buNone/>
            </a:pPr>
            <a:r>
              <a:rPr lang="en-US" sz="2800" dirty="0">
                <a:solidFill>
                  <a:schemeClr val="accent1"/>
                </a:solidFill>
              </a:rPr>
              <a:t>7. Starts container by using the CMD in the image </a:t>
            </a:r>
            <a:r>
              <a:rPr lang="en-US" sz="2800" dirty="0" err="1" smtClean="0">
                <a:solidFill>
                  <a:schemeClr val="accent1"/>
                </a:solidFill>
              </a:rPr>
              <a:t>Dockerfile</a:t>
            </a:r>
            <a:endParaRPr lang="en-US" sz="2800" dirty="0" smtClean="0">
              <a:solidFill>
                <a:schemeClr val="accent1"/>
              </a:solidFill>
            </a:endParaRPr>
          </a:p>
          <a:p>
            <a:pPr marL="0" indent="0">
              <a:buNone/>
            </a:pPr>
            <a:r>
              <a:rPr lang="en-US" sz="2800" dirty="0">
                <a:solidFill>
                  <a:schemeClr val="accent1"/>
                </a:solidFill>
              </a:rPr>
              <a:t>• </a:t>
            </a:r>
            <a:r>
              <a:rPr lang="en-US" sz="2800" dirty="0" err="1">
                <a:solidFill>
                  <a:schemeClr val="accent1"/>
                </a:solidFill>
              </a:rPr>
              <a:t>docker</a:t>
            </a:r>
            <a:r>
              <a:rPr lang="en-US" sz="2800" dirty="0">
                <a:solidFill>
                  <a:schemeClr val="accent1"/>
                </a:solidFill>
              </a:rPr>
              <a:t> container top - process list in one container</a:t>
            </a:r>
          </a:p>
          <a:p>
            <a:pPr marL="0" indent="0">
              <a:buNone/>
            </a:pPr>
            <a:r>
              <a:rPr lang="en-US" sz="2800" dirty="0">
                <a:solidFill>
                  <a:schemeClr val="accent1"/>
                </a:solidFill>
              </a:rPr>
              <a:t>• </a:t>
            </a:r>
            <a:r>
              <a:rPr lang="en-US" sz="2800" dirty="0" err="1">
                <a:solidFill>
                  <a:schemeClr val="accent1"/>
                </a:solidFill>
              </a:rPr>
              <a:t>docker</a:t>
            </a:r>
            <a:r>
              <a:rPr lang="en-US" sz="2800" dirty="0">
                <a:solidFill>
                  <a:schemeClr val="accent1"/>
                </a:solidFill>
              </a:rPr>
              <a:t> container inspect - details of one container </a:t>
            </a:r>
            <a:r>
              <a:rPr lang="en-US" sz="2800" dirty="0" err="1">
                <a:solidFill>
                  <a:schemeClr val="accent1"/>
                </a:solidFill>
              </a:rPr>
              <a:t>config</a:t>
            </a:r>
            <a:endParaRPr lang="en-US" sz="2800" dirty="0">
              <a:solidFill>
                <a:schemeClr val="accent1"/>
              </a:solidFill>
            </a:endParaRPr>
          </a:p>
          <a:p>
            <a:pPr marL="0" indent="0">
              <a:buNone/>
            </a:pPr>
            <a:r>
              <a:rPr lang="en-US" sz="2800" dirty="0">
                <a:solidFill>
                  <a:schemeClr val="accent1"/>
                </a:solidFill>
              </a:rPr>
              <a:t>• </a:t>
            </a:r>
            <a:r>
              <a:rPr lang="en-US" sz="2800" dirty="0" err="1">
                <a:solidFill>
                  <a:schemeClr val="accent1"/>
                </a:solidFill>
              </a:rPr>
              <a:t>docker</a:t>
            </a:r>
            <a:r>
              <a:rPr lang="en-US" sz="2800" dirty="0">
                <a:solidFill>
                  <a:schemeClr val="accent1"/>
                </a:solidFill>
              </a:rPr>
              <a:t> container stats - performance stats for all containers</a:t>
            </a:r>
            <a:endParaRPr lang="es-MX" sz="2800" dirty="0">
              <a:solidFill>
                <a:schemeClr val="accent1"/>
              </a:solidFill>
            </a:endParaRPr>
          </a:p>
        </p:txBody>
      </p:sp>
    </p:spTree>
    <p:extLst>
      <p:ext uri="{BB962C8B-B14F-4D97-AF65-F5344CB8AC3E}">
        <p14:creationId xmlns:p14="http://schemas.microsoft.com/office/powerpoint/2010/main" val="3838076732"/>
      </p:ext>
    </p:extLst>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Lo que es una </a:t>
            </a:r>
            <a:r>
              <a:rPr lang="es-MX" dirty="0" err="1" smtClean="0"/>
              <a:t>imágen</a:t>
            </a:r>
            <a:endParaRPr lang="es-MX" dirty="0"/>
          </a:p>
        </p:txBody>
      </p:sp>
      <p:sp>
        <p:nvSpPr>
          <p:cNvPr id="3" name="Marcador de contenido 2"/>
          <p:cNvSpPr>
            <a:spLocks noGrp="1"/>
          </p:cNvSpPr>
          <p:nvPr>
            <p:ph idx="1"/>
          </p:nvPr>
        </p:nvSpPr>
        <p:spPr/>
        <p:txBody>
          <a:bodyPr/>
          <a:lstStyle/>
          <a:p>
            <a:pPr marL="0" indent="0">
              <a:buNone/>
            </a:pPr>
            <a:r>
              <a:rPr lang="en-US" sz="2800" dirty="0">
                <a:solidFill>
                  <a:schemeClr val="accent1"/>
                </a:solidFill>
              </a:rPr>
              <a:t>• App binaries and dependencies</a:t>
            </a:r>
          </a:p>
          <a:p>
            <a:pPr marL="0" indent="0">
              <a:buNone/>
            </a:pPr>
            <a:r>
              <a:rPr lang="en-US" sz="2800" dirty="0">
                <a:solidFill>
                  <a:schemeClr val="accent1"/>
                </a:solidFill>
              </a:rPr>
              <a:t>• Metadata about the image data and how to run the image</a:t>
            </a:r>
          </a:p>
          <a:p>
            <a:pPr marL="0" indent="0">
              <a:buNone/>
            </a:pPr>
            <a:r>
              <a:rPr lang="en-US" sz="2800" dirty="0">
                <a:solidFill>
                  <a:schemeClr val="accent1"/>
                </a:solidFill>
              </a:rPr>
              <a:t>• Official definition: "An Image is an ordered collection of root</a:t>
            </a:r>
          </a:p>
          <a:p>
            <a:pPr marL="0" indent="0">
              <a:buNone/>
            </a:pPr>
            <a:r>
              <a:rPr lang="en-US" sz="2800" dirty="0" err="1">
                <a:solidFill>
                  <a:schemeClr val="accent1"/>
                </a:solidFill>
              </a:rPr>
              <a:t>filesystem</a:t>
            </a:r>
            <a:r>
              <a:rPr lang="en-US" sz="2800" dirty="0">
                <a:solidFill>
                  <a:schemeClr val="accent1"/>
                </a:solidFill>
              </a:rPr>
              <a:t> changes and the corresponding execution</a:t>
            </a:r>
          </a:p>
          <a:p>
            <a:pPr marL="0" indent="0">
              <a:buNone/>
            </a:pPr>
            <a:r>
              <a:rPr lang="en-US" sz="2800" dirty="0">
                <a:solidFill>
                  <a:schemeClr val="accent1"/>
                </a:solidFill>
              </a:rPr>
              <a:t>parameters for use within a container runtime."</a:t>
            </a:r>
          </a:p>
          <a:p>
            <a:pPr marL="0" indent="0">
              <a:buNone/>
            </a:pPr>
            <a:r>
              <a:rPr lang="en-US" sz="2800" dirty="0">
                <a:solidFill>
                  <a:schemeClr val="accent1"/>
                </a:solidFill>
              </a:rPr>
              <a:t>• Not a complete OS. No kernel, kernel modules (e.g. drivers)</a:t>
            </a:r>
          </a:p>
          <a:p>
            <a:pPr marL="0" indent="0">
              <a:buNone/>
            </a:pPr>
            <a:r>
              <a:rPr lang="en-US" sz="2800" dirty="0">
                <a:solidFill>
                  <a:schemeClr val="accent1"/>
                </a:solidFill>
              </a:rPr>
              <a:t>• Small as one file (your app binary) like a </a:t>
            </a:r>
            <a:r>
              <a:rPr lang="en-US" sz="2800" dirty="0" err="1">
                <a:solidFill>
                  <a:schemeClr val="accent1"/>
                </a:solidFill>
              </a:rPr>
              <a:t>golang</a:t>
            </a:r>
            <a:r>
              <a:rPr lang="en-US" sz="2800" dirty="0">
                <a:solidFill>
                  <a:schemeClr val="accent1"/>
                </a:solidFill>
              </a:rPr>
              <a:t> static binary</a:t>
            </a:r>
          </a:p>
          <a:p>
            <a:pPr marL="0" indent="0">
              <a:buNone/>
            </a:pPr>
            <a:r>
              <a:rPr lang="en-US" sz="2800" dirty="0">
                <a:solidFill>
                  <a:schemeClr val="accent1"/>
                </a:solidFill>
              </a:rPr>
              <a:t>• Big as a Ubuntu distro with apt, and Apache, PHP, and more</a:t>
            </a:r>
          </a:p>
          <a:p>
            <a:pPr marL="0" indent="0">
              <a:buNone/>
            </a:pPr>
            <a:r>
              <a:rPr lang="en-US" sz="2800" dirty="0">
                <a:solidFill>
                  <a:schemeClr val="accent1"/>
                </a:solidFill>
              </a:rPr>
              <a:t>installed</a:t>
            </a:r>
            <a:endParaRPr lang="es-MX" sz="2800" dirty="0">
              <a:solidFill>
                <a:schemeClr val="accent1"/>
              </a:solidFill>
            </a:endParaRPr>
          </a:p>
        </p:txBody>
      </p:sp>
    </p:spTree>
    <p:extLst>
      <p:ext uri="{BB962C8B-B14F-4D97-AF65-F5344CB8AC3E}">
        <p14:creationId xmlns:p14="http://schemas.microsoft.com/office/powerpoint/2010/main" val="943695754"/>
      </p:ext>
    </p:extLst>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a:t> </a:t>
            </a:r>
            <a:r>
              <a:rPr lang="es-MX" dirty="0" smtClean="0"/>
              <a:t>-  El </a:t>
            </a:r>
            <a:r>
              <a:rPr lang="es-MX" dirty="0" err="1" smtClean="0"/>
              <a:t>docker</a:t>
            </a:r>
            <a:r>
              <a:rPr lang="es-MX" dirty="0" smtClean="0"/>
              <a:t> </a:t>
            </a:r>
            <a:r>
              <a:rPr lang="es-MX" dirty="0" err="1" smtClean="0"/>
              <a:t>hub</a:t>
            </a:r>
            <a:endParaRPr lang="es-MX" dirty="0"/>
          </a:p>
        </p:txBody>
      </p:sp>
      <p:sp>
        <p:nvSpPr>
          <p:cNvPr id="3" name="Marcador de contenido 2"/>
          <p:cNvSpPr>
            <a:spLocks noGrp="1"/>
          </p:cNvSpPr>
          <p:nvPr>
            <p:ph idx="1"/>
          </p:nvPr>
        </p:nvSpPr>
        <p:spPr/>
        <p:txBody>
          <a:bodyPr/>
          <a:lstStyle/>
          <a:p>
            <a:pPr marL="0" indent="0">
              <a:buNone/>
            </a:pPr>
            <a:r>
              <a:rPr lang="en-US" dirty="0">
                <a:solidFill>
                  <a:schemeClr val="accent1"/>
                </a:solidFill>
              </a:rPr>
              <a:t>• Docker Hub, "the apt package system for Containers"</a:t>
            </a:r>
          </a:p>
          <a:p>
            <a:pPr marL="0" indent="0">
              <a:buNone/>
            </a:pPr>
            <a:r>
              <a:rPr lang="en-US" dirty="0">
                <a:solidFill>
                  <a:schemeClr val="accent1"/>
                </a:solidFill>
              </a:rPr>
              <a:t>• Official images and how to use them</a:t>
            </a:r>
          </a:p>
          <a:p>
            <a:pPr marL="0" indent="0">
              <a:buNone/>
            </a:pPr>
            <a:r>
              <a:rPr lang="en-US" dirty="0">
                <a:solidFill>
                  <a:schemeClr val="accent1"/>
                </a:solidFill>
              </a:rPr>
              <a:t>• How to discern "good" public images</a:t>
            </a:r>
          </a:p>
          <a:p>
            <a:pPr marL="0" indent="0">
              <a:buNone/>
            </a:pPr>
            <a:r>
              <a:rPr lang="en-US" dirty="0">
                <a:solidFill>
                  <a:schemeClr val="accent1"/>
                </a:solidFill>
              </a:rPr>
              <a:t>• Using different base images like </a:t>
            </a:r>
            <a:r>
              <a:rPr lang="en-US" dirty="0" err="1">
                <a:solidFill>
                  <a:schemeClr val="accent1"/>
                </a:solidFill>
              </a:rPr>
              <a:t>Debian</a:t>
            </a:r>
            <a:r>
              <a:rPr lang="en-US" dirty="0">
                <a:solidFill>
                  <a:schemeClr val="accent1"/>
                </a:solidFill>
              </a:rPr>
              <a:t> or Alpine</a:t>
            </a:r>
          </a:p>
          <a:p>
            <a:pPr marL="0" indent="0">
              <a:buNone/>
            </a:pPr>
            <a:r>
              <a:rPr lang="en-US" dirty="0">
                <a:solidFill>
                  <a:schemeClr val="accent1"/>
                </a:solidFill>
              </a:rPr>
              <a:t>• The recommended tagging scheme used by Official images</a:t>
            </a:r>
            <a:endParaRPr lang="es-MX" dirty="0">
              <a:solidFill>
                <a:schemeClr val="accent1"/>
              </a:solidFill>
            </a:endParaRPr>
          </a:p>
        </p:txBody>
      </p:sp>
    </p:spTree>
    <p:extLst>
      <p:ext uri="{BB962C8B-B14F-4D97-AF65-F5344CB8AC3E}">
        <p14:creationId xmlns:p14="http://schemas.microsoft.com/office/powerpoint/2010/main" val="3933332426"/>
      </p:ext>
    </p:extLst>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Las capas de una imagen de </a:t>
            </a:r>
            <a:r>
              <a:rPr lang="es-MX" dirty="0" err="1" smtClean="0"/>
              <a:t>docker</a:t>
            </a:r>
            <a:endParaRPr lang="es-MX" dirty="0"/>
          </a:p>
        </p:txBody>
      </p:sp>
      <p:sp>
        <p:nvSpPr>
          <p:cNvPr id="3" name="Marcador de contenido 2"/>
          <p:cNvSpPr>
            <a:spLocks noGrp="1"/>
          </p:cNvSpPr>
          <p:nvPr>
            <p:ph idx="1"/>
          </p:nvPr>
        </p:nvSpPr>
        <p:spPr>
          <a:xfrm>
            <a:off x="609601" y="1484313"/>
            <a:ext cx="11055351" cy="2909557"/>
          </a:xfrm>
        </p:spPr>
        <p:txBody>
          <a:bodyPr/>
          <a:lstStyle/>
          <a:p>
            <a:pPr marL="0" indent="0">
              <a:buNone/>
            </a:pPr>
            <a:r>
              <a:rPr lang="en-US" dirty="0">
                <a:solidFill>
                  <a:schemeClr val="accent1"/>
                </a:solidFill>
              </a:rPr>
              <a:t>• Images are made up of file system changes and metadata</a:t>
            </a:r>
          </a:p>
          <a:p>
            <a:pPr marL="0" indent="0">
              <a:buNone/>
            </a:pPr>
            <a:r>
              <a:rPr lang="en-US" dirty="0">
                <a:solidFill>
                  <a:schemeClr val="accent1"/>
                </a:solidFill>
              </a:rPr>
              <a:t>• Each layer is uniquely identified and only stored once on a host</a:t>
            </a:r>
          </a:p>
          <a:p>
            <a:pPr marL="0" indent="0">
              <a:buNone/>
            </a:pPr>
            <a:r>
              <a:rPr lang="en-US" dirty="0">
                <a:solidFill>
                  <a:schemeClr val="accent1"/>
                </a:solidFill>
              </a:rPr>
              <a:t>• This saves storage space on host and transfer time on push/pull</a:t>
            </a:r>
          </a:p>
          <a:p>
            <a:pPr marL="0" indent="0">
              <a:buNone/>
            </a:pPr>
            <a:r>
              <a:rPr lang="en-US" dirty="0">
                <a:solidFill>
                  <a:schemeClr val="accent1"/>
                </a:solidFill>
              </a:rPr>
              <a:t>• A container is just a single read/write layer on top of image</a:t>
            </a:r>
          </a:p>
          <a:p>
            <a:pPr marL="0" indent="0">
              <a:buNone/>
            </a:pPr>
            <a:r>
              <a:rPr lang="en-US" dirty="0">
                <a:solidFill>
                  <a:schemeClr val="accent1"/>
                </a:solidFill>
              </a:rPr>
              <a:t>• </a:t>
            </a:r>
            <a:r>
              <a:rPr lang="en-US" dirty="0" err="1">
                <a:solidFill>
                  <a:schemeClr val="accent1"/>
                </a:solidFill>
              </a:rPr>
              <a:t>docker</a:t>
            </a:r>
            <a:r>
              <a:rPr lang="en-US" dirty="0">
                <a:solidFill>
                  <a:schemeClr val="accent1"/>
                </a:solidFill>
              </a:rPr>
              <a:t> image history and inspect commands can </a:t>
            </a:r>
            <a:r>
              <a:rPr lang="en-US" dirty="0" smtClean="0">
                <a:solidFill>
                  <a:schemeClr val="accent1"/>
                </a:solidFill>
              </a:rPr>
              <a:t>teach us</a:t>
            </a:r>
            <a:endParaRPr lang="es-MX" dirty="0">
              <a:solidFill>
                <a:schemeClr val="accent1"/>
              </a:solidFill>
            </a:endParaRPr>
          </a:p>
        </p:txBody>
      </p:sp>
      <p:grpSp>
        <p:nvGrpSpPr>
          <p:cNvPr id="10" name="Grupo 9"/>
          <p:cNvGrpSpPr/>
          <p:nvPr/>
        </p:nvGrpSpPr>
        <p:grpSpPr>
          <a:xfrm>
            <a:off x="1508166" y="4496789"/>
            <a:ext cx="8360228" cy="1844634"/>
            <a:chOff x="1508166" y="4496789"/>
            <a:chExt cx="8360228" cy="1844634"/>
          </a:xfrm>
        </p:grpSpPr>
        <p:sp>
          <p:nvSpPr>
            <p:cNvPr id="4" name="Rectángulo 3"/>
            <p:cNvSpPr/>
            <p:nvPr/>
          </p:nvSpPr>
          <p:spPr>
            <a:xfrm>
              <a:off x="1508166" y="5783283"/>
              <a:ext cx="2054431" cy="558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Alpine</a:t>
              </a:r>
              <a:r>
                <a:rPr lang="es-MX" dirty="0" smtClean="0"/>
                <a:t> 10mb</a:t>
              </a:r>
              <a:endParaRPr lang="es-MX" dirty="0"/>
            </a:p>
          </p:txBody>
        </p:sp>
        <p:sp>
          <p:nvSpPr>
            <p:cNvPr id="6" name="Rectángulo 5"/>
            <p:cNvSpPr/>
            <p:nvPr/>
          </p:nvSpPr>
          <p:spPr>
            <a:xfrm>
              <a:off x="1850571" y="5140036"/>
              <a:ext cx="2054431" cy="558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Apache 10mb</a:t>
              </a:r>
              <a:endParaRPr lang="es-MX" dirty="0"/>
            </a:p>
          </p:txBody>
        </p:sp>
        <p:sp>
          <p:nvSpPr>
            <p:cNvPr id="7" name="Rectángulo 6"/>
            <p:cNvSpPr/>
            <p:nvPr/>
          </p:nvSpPr>
          <p:spPr>
            <a:xfrm>
              <a:off x="2396836" y="4496789"/>
              <a:ext cx="2054431" cy="558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Langing</a:t>
              </a:r>
              <a:r>
                <a:rPr lang="es-MX" dirty="0" smtClean="0"/>
                <a:t> page 5mb</a:t>
              </a:r>
              <a:endParaRPr lang="es-MX" dirty="0"/>
            </a:p>
          </p:txBody>
        </p:sp>
        <p:sp>
          <p:nvSpPr>
            <p:cNvPr id="8" name="Rectángulo 7"/>
            <p:cNvSpPr/>
            <p:nvPr/>
          </p:nvSpPr>
          <p:spPr>
            <a:xfrm>
              <a:off x="4653148" y="4496789"/>
              <a:ext cx="2054431" cy="558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Web page store 10mb</a:t>
              </a:r>
              <a:endParaRPr lang="es-MX" dirty="0"/>
            </a:p>
          </p:txBody>
        </p:sp>
        <p:sp>
          <p:nvSpPr>
            <p:cNvPr id="9" name="Elipse 8"/>
            <p:cNvSpPr/>
            <p:nvPr/>
          </p:nvSpPr>
          <p:spPr>
            <a:xfrm>
              <a:off x="7956467" y="4886695"/>
              <a:ext cx="1911927" cy="10648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Total de espacio</a:t>
              </a:r>
            </a:p>
            <a:p>
              <a:pPr algn="ctr"/>
              <a:r>
                <a:rPr lang="es-MX" dirty="0" smtClean="0"/>
                <a:t>35 </a:t>
              </a:r>
              <a:r>
                <a:rPr lang="es-MX" dirty="0" err="1" smtClean="0"/>
                <a:t>mb</a:t>
              </a:r>
              <a:endParaRPr lang="es-MX" dirty="0"/>
            </a:p>
          </p:txBody>
        </p:sp>
      </p:grpSp>
    </p:spTree>
    <p:extLst>
      <p:ext uri="{BB962C8B-B14F-4D97-AF65-F5344CB8AC3E}">
        <p14:creationId xmlns:p14="http://schemas.microsoft.com/office/powerpoint/2010/main" val="64367684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Crear </a:t>
            </a:r>
            <a:r>
              <a:rPr lang="es-MX" dirty="0" err="1" smtClean="0"/>
              <a:t>Dockerfiles</a:t>
            </a:r>
            <a:endParaRPr lang="es-MX" dirty="0"/>
          </a:p>
        </p:txBody>
      </p:sp>
      <p:sp>
        <p:nvSpPr>
          <p:cNvPr id="3" name="Marcador de contenido 2"/>
          <p:cNvSpPr>
            <a:spLocks noGrp="1"/>
          </p:cNvSpPr>
          <p:nvPr>
            <p:ph idx="1"/>
          </p:nvPr>
        </p:nvSpPr>
        <p:spPr/>
        <p:txBody>
          <a:bodyPr/>
          <a:lstStyle/>
          <a:p>
            <a:pPr marL="0" indent="0">
              <a:buNone/>
            </a:pPr>
            <a:r>
              <a:rPr lang="es-MX" dirty="0">
                <a:solidFill>
                  <a:schemeClr val="accent1"/>
                </a:solidFill>
              </a:rPr>
              <a:t>• </a:t>
            </a:r>
            <a:r>
              <a:rPr lang="es-MX" dirty="0" err="1">
                <a:solidFill>
                  <a:schemeClr val="accent1"/>
                </a:solidFill>
              </a:rPr>
              <a:t>Dockerfile</a:t>
            </a:r>
            <a:r>
              <a:rPr lang="es-MX" dirty="0">
                <a:solidFill>
                  <a:schemeClr val="accent1"/>
                </a:solidFill>
              </a:rPr>
              <a:t> </a:t>
            </a:r>
            <a:r>
              <a:rPr lang="es-MX" dirty="0" err="1">
                <a:solidFill>
                  <a:schemeClr val="accent1"/>
                </a:solidFill>
              </a:rPr>
              <a:t>basics</a:t>
            </a:r>
            <a:endParaRPr lang="es-MX" dirty="0">
              <a:solidFill>
                <a:schemeClr val="accent1"/>
              </a:solidFill>
            </a:endParaRPr>
          </a:p>
          <a:p>
            <a:pPr marL="0" indent="0">
              <a:buNone/>
            </a:pPr>
            <a:r>
              <a:rPr lang="es-MX" dirty="0">
                <a:solidFill>
                  <a:schemeClr val="accent1"/>
                </a:solidFill>
              </a:rPr>
              <a:t>• FROM (base </a:t>
            </a:r>
            <a:r>
              <a:rPr lang="es-MX" dirty="0" err="1">
                <a:solidFill>
                  <a:schemeClr val="accent1"/>
                </a:solidFill>
              </a:rPr>
              <a:t>image</a:t>
            </a:r>
            <a:r>
              <a:rPr lang="es-MX" dirty="0">
                <a:solidFill>
                  <a:schemeClr val="accent1"/>
                </a:solidFill>
              </a:rPr>
              <a:t>)</a:t>
            </a:r>
          </a:p>
          <a:p>
            <a:pPr marL="0" indent="0">
              <a:buNone/>
            </a:pPr>
            <a:r>
              <a:rPr lang="es-MX" dirty="0">
                <a:solidFill>
                  <a:schemeClr val="accent1"/>
                </a:solidFill>
              </a:rPr>
              <a:t>• ENV (</a:t>
            </a:r>
            <a:r>
              <a:rPr lang="es-MX" dirty="0" err="1">
                <a:solidFill>
                  <a:schemeClr val="accent1"/>
                </a:solidFill>
              </a:rPr>
              <a:t>environment</a:t>
            </a:r>
            <a:r>
              <a:rPr lang="es-MX" dirty="0">
                <a:solidFill>
                  <a:schemeClr val="accent1"/>
                </a:solidFill>
              </a:rPr>
              <a:t> variable)</a:t>
            </a:r>
          </a:p>
          <a:p>
            <a:pPr marL="0" indent="0">
              <a:buNone/>
            </a:pPr>
            <a:r>
              <a:rPr lang="es-MX" dirty="0">
                <a:solidFill>
                  <a:schemeClr val="accent1"/>
                </a:solidFill>
              </a:rPr>
              <a:t>• RUN (</a:t>
            </a:r>
            <a:r>
              <a:rPr lang="es-MX" dirty="0" err="1">
                <a:solidFill>
                  <a:schemeClr val="accent1"/>
                </a:solidFill>
              </a:rPr>
              <a:t>any</a:t>
            </a:r>
            <a:r>
              <a:rPr lang="es-MX" dirty="0">
                <a:solidFill>
                  <a:schemeClr val="accent1"/>
                </a:solidFill>
              </a:rPr>
              <a:t> </a:t>
            </a:r>
            <a:r>
              <a:rPr lang="es-MX" dirty="0" err="1">
                <a:solidFill>
                  <a:schemeClr val="accent1"/>
                </a:solidFill>
              </a:rPr>
              <a:t>arbitrary</a:t>
            </a:r>
            <a:r>
              <a:rPr lang="es-MX" dirty="0">
                <a:solidFill>
                  <a:schemeClr val="accent1"/>
                </a:solidFill>
              </a:rPr>
              <a:t> </a:t>
            </a:r>
            <a:r>
              <a:rPr lang="es-MX" dirty="0" err="1">
                <a:solidFill>
                  <a:schemeClr val="accent1"/>
                </a:solidFill>
              </a:rPr>
              <a:t>shell</a:t>
            </a:r>
            <a:r>
              <a:rPr lang="es-MX" dirty="0">
                <a:solidFill>
                  <a:schemeClr val="accent1"/>
                </a:solidFill>
              </a:rPr>
              <a:t> </a:t>
            </a:r>
            <a:r>
              <a:rPr lang="es-MX" dirty="0" err="1">
                <a:solidFill>
                  <a:schemeClr val="accent1"/>
                </a:solidFill>
              </a:rPr>
              <a:t>command</a:t>
            </a:r>
            <a:r>
              <a:rPr lang="es-MX" dirty="0">
                <a:solidFill>
                  <a:schemeClr val="accent1"/>
                </a:solidFill>
              </a:rPr>
              <a:t>)</a:t>
            </a:r>
          </a:p>
          <a:p>
            <a:pPr marL="0" indent="0">
              <a:buNone/>
            </a:pPr>
            <a:r>
              <a:rPr lang="es-MX" dirty="0">
                <a:solidFill>
                  <a:schemeClr val="accent1"/>
                </a:solidFill>
              </a:rPr>
              <a:t>• EXPOSE (open </a:t>
            </a:r>
            <a:r>
              <a:rPr lang="es-MX" dirty="0" err="1">
                <a:solidFill>
                  <a:schemeClr val="accent1"/>
                </a:solidFill>
              </a:rPr>
              <a:t>port</a:t>
            </a:r>
            <a:r>
              <a:rPr lang="es-MX" dirty="0">
                <a:solidFill>
                  <a:schemeClr val="accent1"/>
                </a:solidFill>
              </a:rPr>
              <a:t> </a:t>
            </a:r>
            <a:r>
              <a:rPr lang="es-MX" dirty="0" err="1">
                <a:solidFill>
                  <a:schemeClr val="accent1"/>
                </a:solidFill>
              </a:rPr>
              <a:t>from</a:t>
            </a:r>
            <a:r>
              <a:rPr lang="es-MX" dirty="0">
                <a:solidFill>
                  <a:schemeClr val="accent1"/>
                </a:solidFill>
              </a:rPr>
              <a:t> </a:t>
            </a:r>
            <a:r>
              <a:rPr lang="es-MX" dirty="0" err="1">
                <a:solidFill>
                  <a:schemeClr val="accent1"/>
                </a:solidFill>
              </a:rPr>
              <a:t>container</a:t>
            </a:r>
            <a:r>
              <a:rPr lang="es-MX" dirty="0">
                <a:solidFill>
                  <a:schemeClr val="accent1"/>
                </a:solidFill>
              </a:rPr>
              <a:t> to virtual </a:t>
            </a:r>
            <a:r>
              <a:rPr lang="es-MX" dirty="0" err="1">
                <a:solidFill>
                  <a:schemeClr val="accent1"/>
                </a:solidFill>
              </a:rPr>
              <a:t>network</a:t>
            </a:r>
            <a:r>
              <a:rPr lang="es-MX" dirty="0">
                <a:solidFill>
                  <a:schemeClr val="accent1"/>
                </a:solidFill>
              </a:rPr>
              <a:t>)</a:t>
            </a:r>
          </a:p>
          <a:p>
            <a:pPr marL="0" indent="0">
              <a:buNone/>
            </a:pPr>
            <a:r>
              <a:rPr lang="es-MX" dirty="0">
                <a:solidFill>
                  <a:schemeClr val="accent1"/>
                </a:solidFill>
              </a:rPr>
              <a:t>• CMD (</a:t>
            </a:r>
            <a:r>
              <a:rPr lang="es-MX" dirty="0" err="1">
                <a:solidFill>
                  <a:schemeClr val="accent1"/>
                </a:solidFill>
              </a:rPr>
              <a:t>command</a:t>
            </a:r>
            <a:r>
              <a:rPr lang="es-MX" dirty="0">
                <a:solidFill>
                  <a:schemeClr val="accent1"/>
                </a:solidFill>
              </a:rPr>
              <a:t> to run </a:t>
            </a:r>
            <a:r>
              <a:rPr lang="es-MX" dirty="0" err="1">
                <a:solidFill>
                  <a:schemeClr val="accent1"/>
                </a:solidFill>
              </a:rPr>
              <a:t>when</a:t>
            </a:r>
            <a:r>
              <a:rPr lang="es-MX" dirty="0">
                <a:solidFill>
                  <a:schemeClr val="accent1"/>
                </a:solidFill>
              </a:rPr>
              <a:t> </a:t>
            </a:r>
            <a:r>
              <a:rPr lang="es-MX" dirty="0" err="1">
                <a:solidFill>
                  <a:schemeClr val="accent1"/>
                </a:solidFill>
              </a:rPr>
              <a:t>container</a:t>
            </a:r>
            <a:r>
              <a:rPr lang="es-MX" dirty="0">
                <a:solidFill>
                  <a:schemeClr val="accent1"/>
                </a:solidFill>
              </a:rPr>
              <a:t> </a:t>
            </a:r>
            <a:r>
              <a:rPr lang="es-MX" dirty="0" err="1">
                <a:solidFill>
                  <a:schemeClr val="accent1"/>
                </a:solidFill>
              </a:rPr>
              <a:t>starts</a:t>
            </a:r>
            <a:r>
              <a:rPr lang="es-MX" dirty="0">
                <a:solidFill>
                  <a:schemeClr val="accent1"/>
                </a:solidFill>
              </a:rPr>
              <a:t>)</a:t>
            </a:r>
          </a:p>
          <a:p>
            <a:pPr marL="0" indent="0">
              <a:buNone/>
            </a:pPr>
            <a:r>
              <a:rPr lang="es-MX" dirty="0">
                <a:solidFill>
                  <a:schemeClr val="accent1"/>
                </a:solidFill>
              </a:rPr>
              <a:t>• </a:t>
            </a:r>
            <a:r>
              <a:rPr lang="es-MX" dirty="0" err="1">
                <a:solidFill>
                  <a:schemeClr val="accent1"/>
                </a:solidFill>
              </a:rPr>
              <a:t>docker</a:t>
            </a:r>
            <a:r>
              <a:rPr lang="es-MX" dirty="0">
                <a:solidFill>
                  <a:schemeClr val="accent1"/>
                </a:solidFill>
              </a:rPr>
              <a:t> </a:t>
            </a:r>
            <a:r>
              <a:rPr lang="es-MX" dirty="0" err="1">
                <a:solidFill>
                  <a:schemeClr val="accent1"/>
                </a:solidFill>
              </a:rPr>
              <a:t>image</a:t>
            </a:r>
            <a:r>
              <a:rPr lang="es-MX" dirty="0">
                <a:solidFill>
                  <a:schemeClr val="accent1"/>
                </a:solidFill>
              </a:rPr>
              <a:t> </a:t>
            </a:r>
            <a:r>
              <a:rPr lang="es-MX" dirty="0" err="1">
                <a:solidFill>
                  <a:schemeClr val="accent1"/>
                </a:solidFill>
              </a:rPr>
              <a:t>build</a:t>
            </a:r>
            <a:r>
              <a:rPr lang="es-MX" dirty="0">
                <a:solidFill>
                  <a:schemeClr val="accent1"/>
                </a:solidFill>
              </a:rPr>
              <a:t> (</a:t>
            </a:r>
            <a:r>
              <a:rPr lang="es-MX" dirty="0" err="1">
                <a:solidFill>
                  <a:schemeClr val="accent1"/>
                </a:solidFill>
              </a:rPr>
              <a:t>create</a:t>
            </a:r>
            <a:r>
              <a:rPr lang="es-MX" dirty="0">
                <a:solidFill>
                  <a:schemeClr val="accent1"/>
                </a:solidFill>
              </a:rPr>
              <a:t> </a:t>
            </a:r>
            <a:r>
              <a:rPr lang="es-MX" dirty="0" err="1">
                <a:solidFill>
                  <a:schemeClr val="accent1"/>
                </a:solidFill>
              </a:rPr>
              <a:t>image</a:t>
            </a:r>
            <a:r>
              <a:rPr lang="es-MX" dirty="0">
                <a:solidFill>
                  <a:schemeClr val="accent1"/>
                </a:solidFill>
              </a:rPr>
              <a:t> </a:t>
            </a:r>
            <a:r>
              <a:rPr lang="es-MX" dirty="0" err="1">
                <a:solidFill>
                  <a:schemeClr val="accent1"/>
                </a:solidFill>
              </a:rPr>
              <a:t>from</a:t>
            </a:r>
            <a:r>
              <a:rPr lang="es-MX" dirty="0">
                <a:solidFill>
                  <a:schemeClr val="accent1"/>
                </a:solidFill>
              </a:rPr>
              <a:t> </a:t>
            </a:r>
            <a:r>
              <a:rPr lang="es-MX" dirty="0" err="1">
                <a:solidFill>
                  <a:schemeClr val="accent1"/>
                </a:solidFill>
              </a:rPr>
              <a:t>Dockerfile</a:t>
            </a:r>
            <a:r>
              <a:rPr lang="es-MX" dirty="0" smtClean="0">
                <a:solidFill>
                  <a:schemeClr val="accent1"/>
                </a:solidFill>
              </a:rPr>
              <a:t>)</a:t>
            </a:r>
          </a:p>
          <a:p>
            <a:pPr marL="0" indent="0">
              <a:buNone/>
            </a:pPr>
            <a:r>
              <a:rPr lang="es-MX" dirty="0">
                <a:solidFill>
                  <a:schemeClr val="accent1"/>
                </a:solidFill>
              </a:rPr>
              <a:t>https://docs.docker.com/engine/reference/builder/</a:t>
            </a:r>
          </a:p>
        </p:txBody>
      </p:sp>
    </p:spTree>
    <p:extLst>
      <p:ext uri="{BB962C8B-B14F-4D97-AF65-F5344CB8AC3E}">
        <p14:creationId xmlns:p14="http://schemas.microsoft.com/office/powerpoint/2010/main" val="3671975173"/>
      </p:ext>
    </p:extLst>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Persistencia de datos en contenedores</a:t>
            </a:r>
            <a:endParaRPr lang="es-MX" dirty="0"/>
          </a:p>
        </p:txBody>
      </p:sp>
      <p:sp>
        <p:nvSpPr>
          <p:cNvPr id="3" name="Marcador de contenido 2"/>
          <p:cNvSpPr>
            <a:spLocks noGrp="1"/>
          </p:cNvSpPr>
          <p:nvPr>
            <p:ph idx="1"/>
          </p:nvPr>
        </p:nvSpPr>
        <p:spPr/>
        <p:txBody>
          <a:bodyPr/>
          <a:lstStyle/>
          <a:p>
            <a:pPr marL="0" indent="0">
              <a:buNone/>
            </a:pPr>
            <a:r>
              <a:rPr lang="en-US" sz="2800" dirty="0">
                <a:solidFill>
                  <a:schemeClr val="accent1"/>
                </a:solidFill>
              </a:rPr>
              <a:t>• Containers are usually immutable and ephemeral</a:t>
            </a:r>
          </a:p>
          <a:p>
            <a:pPr marL="0" indent="0">
              <a:buNone/>
            </a:pPr>
            <a:r>
              <a:rPr lang="en-US" sz="2800" dirty="0">
                <a:solidFill>
                  <a:schemeClr val="accent1"/>
                </a:solidFill>
              </a:rPr>
              <a:t>• "immutable infrastructure": only re-deploy containers, never change</a:t>
            </a:r>
          </a:p>
          <a:p>
            <a:pPr marL="0" indent="0">
              <a:buNone/>
            </a:pPr>
            <a:r>
              <a:rPr lang="en-US" sz="2800" dirty="0">
                <a:solidFill>
                  <a:schemeClr val="accent1"/>
                </a:solidFill>
              </a:rPr>
              <a:t>• This is the ideal scenario, but what about databases, or unique</a:t>
            </a:r>
          </a:p>
          <a:p>
            <a:pPr marL="0" indent="0">
              <a:buNone/>
            </a:pPr>
            <a:r>
              <a:rPr lang="en-US" sz="2800" dirty="0">
                <a:solidFill>
                  <a:schemeClr val="accent1"/>
                </a:solidFill>
              </a:rPr>
              <a:t>data?</a:t>
            </a:r>
          </a:p>
          <a:p>
            <a:pPr marL="0" indent="0">
              <a:buNone/>
            </a:pPr>
            <a:r>
              <a:rPr lang="en-US" sz="2800" dirty="0">
                <a:solidFill>
                  <a:schemeClr val="accent1"/>
                </a:solidFill>
              </a:rPr>
              <a:t>• Docker gives us features to ensure these "separation of concerns"</a:t>
            </a:r>
          </a:p>
          <a:p>
            <a:pPr marL="0" indent="0">
              <a:buNone/>
            </a:pPr>
            <a:r>
              <a:rPr lang="en-US" sz="2800" dirty="0">
                <a:solidFill>
                  <a:schemeClr val="accent1"/>
                </a:solidFill>
              </a:rPr>
              <a:t>• This is known as "persistent data"</a:t>
            </a:r>
          </a:p>
          <a:p>
            <a:pPr marL="0" indent="0">
              <a:buNone/>
            </a:pPr>
            <a:r>
              <a:rPr lang="en-US" sz="2800" dirty="0">
                <a:solidFill>
                  <a:schemeClr val="accent1"/>
                </a:solidFill>
              </a:rPr>
              <a:t>• Two ways: Volumes and Bind Mounts</a:t>
            </a:r>
          </a:p>
          <a:p>
            <a:pPr marL="0" indent="0">
              <a:buNone/>
            </a:pPr>
            <a:r>
              <a:rPr lang="en-US" sz="2800" dirty="0">
                <a:solidFill>
                  <a:schemeClr val="accent1"/>
                </a:solidFill>
              </a:rPr>
              <a:t>• Volumes: make special location outside of container UFS</a:t>
            </a:r>
          </a:p>
          <a:p>
            <a:pPr marL="0" indent="0">
              <a:buNone/>
            </a:pPr>
            <a:r>
              <a:rPr lang="en-US" sz="2800" dirty="0">
                <a:solidFill>
                  <a:schemeClr val="accent1"/>
                </a:solidFill>
              </a:rPr>
              <a:t>• Bind Mounts: link container path to host path</a:t>
            </a:r>
            <a:endParaRPr lang="es-MX" sz="2800" dirty="0">
              <a:solidFill>
                <a:schemeClr val="accent1"/>
              </a:solidFill>
            </a:endParaRPr>
          </a:p>
        </p:txBody>
      </p:sp>
    </p:spTree>
    <p:extLst>
      <p:ext uri="{BB962C8B-B14F-4D97-AF65-F5344CB8AC3E}">
        <p14:creationId xmlns:p14="http://schemas.microsoft.com/office/powerpoint/2010/main" val="3222893522"/>
      </p:ext>
    </p:extLst>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a:t>
            </a:r>
            <a:r>
              <a:rPr lang="es-MX" dirty="0" err="1" smtClean="0"/>
              <a:t>Volumes</a:t>
            </a:r>
            <a:endParaRPr lang="es-MX" dirty="0"/>
          </a:p>
        </p:txBody>
      </p:sp>
      <p:sp>
        <p:nvSpPr>
          <p:cNvPr id="3" name="Marcador de contenido 2"/>
          <p:cNvSpPr>
            <a:spLocks noGrp="1"/>
          </p:cNvSpPr>
          <p:nvPr>
            <p:ph idx="1"/>
          </p:nvPr>
        </p:nvSpPr>
        <p:spPr/>
        <p:txBody>
          <a:bodyPr/>
          <a:lstStyle/>
          <a:p>
            <a:pPr marL="0" indent="0">
              <a:buNone/>
            </a:pPr>
            <a:r>
              <a:rPr lang="en-US" dirty="0">
                <a:solidFill>
                  <a:schemeClr val="accent1"/>
                </a:solidFill>
              </a:rPr>
              <a:t>• VOLUME command in </a:t>
            </a:r>
            <a:r>
              <a:rPr lang="en-US" dirty="0" err="1">
                <a:solidFill>
                  <a:schemeClr val="accent1"/>
                </a:solidFill>
              </a:rPr>
              <a:t>Dockerfile</a:t>
            </a:r>
            <a:endParaRPr lang="en-US" dirty="0">
              <a:solidFill>
                <a:schemeClr val="accent1"/>
              </a:solidFill>
            </a:endParaRPr>
          </a:p>
          <a:p>
            <a:pPr marL="0" indent="0">
              <a:buNone/>
            </a:pPr>
            <a:r>
              <a:rPr lang="en-US" dirty="0">
                <a:solidFill>
                  <a:schemeClr val="accent1"/>
                </a:solidFill>
              </a:rPr>
              <a:t>• Also override with </a:t>
            </a:r>
            <a:r>
              <a:rPr lang="en-US" dirty="0" err="1">
                <a:solidFill>
                  <a:schemeClr val="accent1"/>
                </a:solidFill>
              </a:rPr>
              <a:t>docker</a:t>
            </a:r>
            <a:r>
              <a:rPr lang="en-US" dirty="0">
                <a:solidFill>
                  <a:schemeClr val="accent1"/>
                </a:solidFill>
              </a:rPr>
              <a:t> run -v /path/in/container</a:t>
            </a:r>
          </a:p>
          <a:p>
            <a:pPr marL="0" indent="0">
              <a:buNone/>
            </a:pPr>
            <a:r>
              <a:rPr lang="en-US" dirty="0">
                <a:solidFill>
                  <a:schemeClr val="accent1"/>
                </a:solidFill>
              </a:rPr>
              <a:t>• Bypasses Union File System and stores in alt location on host</a:t>
            </a:r>
          </a:p>
          <a:p>
            <a:pPr marL="0" indent="0">
              <a:buNone/>
            </a:pPr>
            <a:r>
              <a:rPr lang="en-US" dirty="0">
                <a:solidFill>
                  <a:schemeClr val="accent1"/>
                </a:solidFill>
              </a:rPr>
              <a:t>• Includes it's own management commands under </a:t>
            </a:r>
            <a:r>
              <a:rPr lang="en-US" dirty="0" err="1">
                <a:solidFill>
                  <a:schemeClr val="accent1"/>
                </a:solidFill>
              </a:rPr>
              <a:t>docker</a:t>
            </a:r>
            <a:r>
              <a:rPr lang="en-US" dirty="0">
                <a:solidFill>
                  <a:schemeClr val="accent1"/>
                </a:solidFill>
              </a:rPr>
              <a:t> volume</a:t>
            </a:r>
          </a:p>
          <a:p>
            <a:pPr marL="0" indent="0">
              <a:buNone/>
            </a:pPr>
            <a:r>
              <a:rPr lang="en-US" dirty="0">
                <a:solidFill>
                  <a:schemeClr val="accent1"/>
                </a:solidFill>
              </a:rPr>
              <a:t>• Connect to none, one, or multiple containers at </a:t>
            </a:r>
            <a:r>
              <a:rPr lang="en-US" dirty="0" smtClean="0">
                <a:solidFill>
                  <a:schemeClr val="accent1"/>
                </a:solidFill>
              </a:rPr>
              <a:t>once</a:t>
            </a:r>
          </a:p>
          <a:p>
            <a:pPr marL="0" indent="0">
              <a:buNone/>
            </a:pPr>
            <a:r>
              <a:rPr lang="en-US" dirty="0" smtClean="0">
                <a:solidFill>
                  <a:schemeClr val="accent1"/>
                </a:solidFill>
              </a:rPr>
              <a:t>• </a:t>
            </a:r>
            <a:r>
              <a:rPr lang="en-US" dirty="0">
                <a:solidFill>
                  <a:schemeClr val="accent1"/>
                </a:solidFill>
              </a:rPr>
              <a:t>By default they only have a unique ID, but you can assign name</a:t>
            </a:r>
          </a:p>
          <a:p>
            <a:pPr marL="0" indent="0">
              <a:buNone/>
            </a:pPr>
            <a:r>
              <a:rPr lang="en-US" dirty="0">
                <a:solidFill>
                  <a:schemeClr val="accent1"/>
                </a:solidFill>
              </a:rPr>
              <a:t>• Then it's a "named volume"</a:t>
            </a:r>
            <a:endParaRPr lang="es-MX" dirty="0">
              <a:solidFill>
                <a:schemeClr val="accent1"/>
              </a:solidFill>
            </a:endParaRPr>
          </a:p>
        </p:txBody>
      </p:sp>
    </p:spTree>
    <p:extLst>
      <p:ext uri="{BB962C8B-B14F-4D97-AF65-F5344CB8AC3E}">
        <p14:creationId xmlns:p14="http://schemas.microsoft.com/office/powerpoint/2010/main" val="2523450614"/>
      </p:ext>
    </p:extLst>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a:t>
            </a:r>
            <a:r>
              <a:rPr lang="es-MX" dirty="0" err="1" smtClean="0"/>
              <a:t>Bind</a:t>
            </a:r>
            <a:endParaRPr lang="es-MX" dirty="0"/>
          </a:p>
        </p:txBody>
      </p:sp>
      <p:sp>
        <p:nvSpPr>
          <p:cNvPr id="3" name="Marcador de contenido 2"/>
          <p:cNvSpPr>
            <a:spLocks noGrp="1"/>
          </p:cNvSpPr>
          <p:nvPr>
            <p:ph idx="1"/>
          </p:nvPr>
        </p:nvSpPr>
        <p:spPr/>
        <p:txBody>
          <a:bodyPr/>
          <a:lstStyle/>
          <a:p>
            <a:pPr marL="0" indent="0">
              <a:buNone/>
            </a:pPr>
            <a:r>
              <a:rPr lang="en-US" dirty="0">
                <a:solidFill>
                  <a:schemeClr val="accent1"/>
                </a:solidFill>
              </a:rPr>
              <a:t>• Maps a host file or directory to a container file or directory</a:t>
            </a:r>
          </a:p>
          <a:p>
            <a:pPr marL="0" indent="0">
              <a:buNone/>
            </a:pPr>
            <a:r>
              <a:rPr lang="en-US" dirty="0">
                <a:solidFill>
                  <a:schemeClr val="accent1"/>
                </a:solidFill>
              </a:rPr>
              <a:t>• Basically just two locations pointing to the same file(s)</a:t>
            </a:r>
          </a:p>
          <a:p>
            <a:pPr marL="0" indent="0">
              <a:buNone/>
            </a:pPr>
            <a:r>
              <a:rPr lang="en-US" dirty="0">
                <a:solidFill>
                  <a:schemeClr val="accent1"/>
                </a:solidFill>
              </a:rPr>
              <a:t>• Again, skips UFS, and host files overwrite any in container</a:t>
            </a:r>
          </a:p>
          <a:p>
            <a:pPr marL="0" indent="0">
              <a:buNone/>
            </a:pPr>
            <a:r>
              <a:rPr lang="en-US" dirty="0">
                <a:solidFill>
                  <a:schemeClr val="accent1"/>
                </a:solidFill>
              </a:rPr>
              <a:t>• Can't use in </a:t>
            </a:r>
            <a:r>
              <a:rPr lang="en-US" dirty="0" err="1">
                <a:solidFill>
                  <a:schemeClr val="accent1"/>
                </a:solidFill>
              </a:rPr>
              <a:t>Dockerfile</a:t>
            </a:r>
            <a:r>
              <a:rPr lang="en-US" dirty="0">
                <a:solidFill>
                  <a:schemeClr val="accent1"/>
                </a:solidFill>
              </a:rPr>
              <a:t>, must be at container run</a:t>
            </a:r>
          </a:p>
          <a:p>
            <a:pPr marL="0" indent="0">
              <a:buNone/>
            </a:pPr>
            <a:r>
              <a:rPr lang="en-US" dirty="0">
                <a:solidFill>
                  <a:schemeClr val="accent1"/>
                </a:solidFill>
              </a:rPr>
              <a:t>• ... run -v </a:t>
            </a:r>
            <a:r>
              <a:rPr lang="en-US" dirty="0" smtClean="0">
                <a:solidFill>
                  <a:schemeClr val="accent1"/>
                </a:solidFill>
              </a:rPr>
              <a:t>/home/</a:t>
            </a:r>
            <a:r>
              <a:rPr lang="en-US" dirty="0" err="1" smtClean="0">
                <a:solidFill>
                  <a:schemeClr val="accent1"/>
                </a:solidFill>
              </a:rPr>
              <a:t>gera</a:t>
            </a:r>
            <a:r>
              <a:rPr lang="en-US" dirty="0" smtClean="0">
                <a:solidFill>
                  <a:schemeClr val="accent1"/>
                </a:solidFill>
              </a:rPr>
              <a:t>/</a:t>
            </a:r>
            <a:r>
              <a:rPr lang="en-US" dirty="0" err="1" smtClean="0">
                <a:solidFill>
                  <a:schemeClr val="accent1"/>
                </a:solidFill>
              </a:rPr>
              <a:t>somestuff</a:t>
            </a:r>
            <a:r>
              <a:rPr lang="en-US" dirty="0">
                <a:solidFill>
                  <a:schemeClr val="accent1"/>
                </a:solidFill>
              </a:rPr>
              <a:t>:/</a:t>
            </a:r>
            <a:r>
              <a:rPr lang="en-US" dirty="0" smtClean="0">
                <a:solidFill>
                  <a:schemeClr val="accent1"/>
                </a:solidFill>
              </a:rPr>
              <a:t>path/container </a:t>
            </a:r>
          </a:p>
          <a:p>
            <a:pPr marL="0" indent="0">
              <a:buNone/>
            </a:pPr>
            <a:r>
              <a:rPr lang="en-US" dirty="0" smtClean="0">
                <a:solidFill>
                  <a:schemeClr val="accent1"/>
                </a:solidFill>
              </a:rPr>
              <a:t>• </a:t>
            </a:r>
            <a:r>
              <a:rPr lang="en-US" dirty="0">
                <a:solidFill>
                  <a:schemeClr val="accent1"/>
                </a:solidFill>
              </a:rPr>
              <a:t>The main difference a bind mount has from a volume is that since it can exist anywhere on the host </a:t>
            </a:r>
            <a:r>
              <a:rPr lang="en-US" dirty="0" err="1">
                <a:solidFill>
                  <a:schemeClr val="accent1"/>
                </a:solidFill>
              </a:rPr>
              <a:t>filesystem</a:t>
            </a:r>
            <a:r>
              <a:rPr lang="en-US" dirty="0">
                <a:solidFill>
                  <a:schemeClr val="accent1"/>
                </a:solidFill>
              </a:rPr>
              <a:t>, processes outside of Docker can also modify it.</a:t>
            </a:r>
            <a:endParaRPr lang="es-MX" dirty="0">
              <a:solidFill>
                <a:schemeClr val="accent1"/>
              </a:solidFill>
            </a:endParaRPr>
          </a:p>
        </p:txBody>
      </p:sp>
    </p:spTree>
    <p:extLst>
      <p:ext uri="{BB962C8B-B14F-4D97-AF65-F5344CB8AC3E}">
        <p14:creationId xmlns:p14="http://schemas.microsoft.com/office/powerpoint/2010/main" val="1655953500"/>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Cambios de infraestructura históricos</a:t>
            </a:r>
            <a:endParaRPr lang="es-MX" dirty="0"/>
          </a:p>
        </p:txBody>
      </p:sp>
      <p:sp>
        <p:nvSpPr>
          <p:cNvPr id="3" name="Marcador de contenido 2"/>
          <p:cNvSpPr>
            <a:spLocks noGrp="1"/>
          </p:cNvSpPr>
          <p:nvPr>
            <p:ph idx="1"/>
          </p:nvPr>
        </p:nvSpPr>
        <p:spPr/>
        <p:txBody>
          <a:bodyPr>
            <a:normAutofit/>
          </a:bodyPr>
          <a:lstStyle/>
          <a:p>
            <a:r>
              <a:rPr lang="es-MX" sz="4800" dirty="0" smtClean="0">
                <a:solidFill>
                  <a:schemeClr val="accent1"/>
                </a:solidFill>
              </a:rPr>
              <a:t>Mainframe to PC		90’s</a:t>
            </a:r>
          </a:p>
          <a:p>
            <a:r>
              <a:rPr lang="es-MX" sz="4800" dirty="0" err="1" smtClean="0">
                <a:solidFill>
                  <a:schemeClr val="accent1"/>
                </a:solidFill>
              </a:rPr>
              <a:t>Baremetal</a:t>
            </a:r>
            <a:r>
              <a:rPr lang="es-MX" sz="4800" dirty="0" smtClean="0">
                <a:solidFill>
                  <a:schemeClr val="accent1"/>
                </a:solidFill>
              </a:rPr>
              <a:t> to Virtual	00’s</a:t>
            </a:r>
          </a:p>
          <a:p>
            <a:r>
              <a:rPr lang="es-MX" sz="4800" dirty="0" err="1" smtClean="0">
                <a:solidFill>
                  <a:schemeClr val="accent1"/>
                </a:solidFill>
              </a:rPr>
              <a:t>Datacenter</a:t>
            </a:r>
            <a:r>
              <a:rPr lang="es-MX" sz="4800" dirty="0" smtClean="0">
                <a:solidFill>
                  <a:schemeClr val="accent1"/>
                </a:solidFill>
              </a:rPr>
              <a:t> to Cloud	10’s</a:t>
            </a:r>
          </a:p>
          <a:p>
            <a:r>
              <a:rPr lang="es-MX" sz="4800" dirty="0" smtClean="0">
                <a:solidFill>
                  <a:schemeClr val="accent1"/>
                </a:solidFill>
              </a:rPr>
              <a:t>Host to </a:t>
            </a:r>
            <a:r>
              <a:rPr lang="es-MX" sz="4800" dirty="0" err="1" smtClean="0">
                <a:solidFill>
                  <a:schemeClr val="accent1"/>
                </a:solidFill>
              </a:rPr>
              <a:t>Container</a:t>
            </a:r>
            <a:r>
              <a:rPr lang="es-MX" sz="4800" dirty="0" smtClean="0">
                <a:solidFill>
                  <a:schemeClr val="accent1"/>
                </a:solidFill>
              </a:rPr>
              <a:t> (</a:t>
            </a:r>
            <a:r>
              <a:rPr lang="es-MX" sz="4800" dirty="0" err="1" smtClean="0">
                <a:solidFill>
                  <a:schemeClr val="accent1"/>
                </a:solidFill>
              </a:rPr>
              <a:t>Serverless</a:t>
            </a:r>
            <a:r>
              <a:rPr lang="es-MX" sz="4800" dirty="0" smtClean="0">
                <a:solidFill>
                  <a:schemeClr val="accent1"/>
                </a:solidFill>
              </a:rPr>
              <a:t>)</a:t>
            </a:r>
            <a:endParaRPr lang="es-MX" sz="4800" dirty="0">
              <a:solidFill>
                <a:schemeClr val="accent1"/>
              </a:solidFill>
            </a:endParaRPr>
          </a:p>
        </p:txBody>
      </p:sp>
    </p:spTree>
    <p:extLst>
      <p:ext uri="{BB962C8B-B14F-4D97-AF65-F5344CB8AC3E}">
        <p14:creationId xmlns:p14="http://schemas.microsoft.com/office/powerpoint/2010/main" val="119362228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a:t>
            </a:r>
            <a:r>
              <a:rPr lang="es-MX" dirty="0" err="1" smtClean="0"/>
              <a:t>docker-compose</a:t>
            </a:r>
            <a:endParaRPr lang="es-MX" dirty="0"/>
          </a:p>
        </p:txBody>
      </p:sp>
      <p:sp>
        <p:nvSpPr>
          <p:cNvPr id="3" name="Marcador de contenido 2"/>
          <p:cNvSpPr>
            <a:spLocks noGrp="1"/>
          </p:cNvSpPr>
          <p:nvPr>
            <p:ph idx="1"/>
          </p:nvPr>
        </p:nvSpPr>
        <p:spPr/>
        <p:txBody>
          <a:bodyPr/>
          <a:lstStyle/>
          <a:p>
            <a:pPr marL="0" indent="0">
              <a:buNone/>
            </a:pPr>
            <a:r>
              <a:rPr lang="en-US" dirty="0">
                <a:solidFill>
                  <a:schemeClr val="accent1"/>
                </a:solidFill>
              </a:rPr>
              <a:t>• </a:t>
            </a:r>
            <a:r>
              <a:rPr lang="en-US" dirty="0" smtClean="0">
                <a:solidFill>
                  <a:schemeClr val="accent1"/>
                </a:solidFill>
              </a:rPr>
              <a:t>Configure </a:t>
            </a:r>
            <a:r>
              <a:rPr lang="en-US" dirty="0">
                <a:solidFill>
                  <a:schemeClr val="accent1"/>
                </a:solidFill>
              </a:rPr>
              <a:t>relationships between containers</a:t>
            </a:r>
          </a:p>
          <a:p>
            <a:pPr marL="0" indent="0">
              <a:buNone/>
            </a:pPr>
            <a:r>
              <a:rPr lang="en-US" dirty="0">
                <a:solidFill>
                  <a:schemeClr val="accent1"/>
                </a:solidFill>
              </a:rPr>
              <a:t>• </a:t>
            </a:r>
            <a:r>
              <a:rPr lang="en-US" dirty="0" smtClean="0">
                <a:solidFill>
                  <a:schemeClr val="accent1"/>
                </a:solidFill>
              </a:rPr>
              <a:t>Save </a:t>
            </a:r>
            <a:r>
              <a:rPr lang="en-US" dirty="0">
                <a:solidFill>
                  <a:schemeClr val="accent1"/>
                </a:solidFill>
              </a:rPr>
              <a:t>our </a:t>
            </a:r>
            <a:r>
              <a:rPr lang="en-US" dirty="0" err="1">
                <a:solidFill>
                  <a:schemeClr val="accent1"/>
                </a:solidFill>
              </a:rPr>
              <a:t>docker</a:t>
            </a:r>
            <a:r>
              <a:rPr lang="en-US" dirty="0">
                <a:solidFill>
                  <a:schemeClr val="accent1"/>
                </a:solidFill>
              </a:rPr>
              <a:t> container run settings in easy-to-read file</a:t>
            </a:r>
          </a:p>
          <a:p>
            <a:pPr marL="0" indent="0">
              <a:buNone/>
            </a:pPr>
            <a:r>
              <a:rPr lang="en-US" dirty="0">
                <a:solidFill>
                  <a:schemeClr val="accent1"/>
                </a:solidFill>
              </a:rPr>
              <a:t>• </a:t>
            </a:r>
            <a:r>
              <a:rPr lang="en-US" dirty="0" smtClean="0">
                <a:solidFill>
                  <a:schemeClr val="accent1"/>
                </a:solidFill>
              </a:rPr>
              <a:t>Create </a:t>
            </a:r>
            <a:r>
              <a:rPr lang="en-US" dirty="0">
                <a:solidFill>
                  <a:schemeClr val="accent1"/>
                </a:solidFill>
              </a:rPr>
              <a:t>one-liner developer environment startups</a:t>
            </a:r>
          </a:p>
          <a:p>
            <a:pPr marL="0" indent="0">
              <a:buNone/>
            </a:pPr>
            <a:r>
              <a:rPr lang="en-US" dirty="0">
                <a:solidFill>
                  <a:schemeClr val="accent1"/>
                </a:solidFill>
              </a:rPr>
              <a:t>• </a:t>
            </a:r>
            <a:r>
              <a:rPr lang="en-US" dirty="0" smtClean="0">
                <a:solidFill>
                  <a:schemeClr val="accent1"/>
                </a:solidFill>
              </a:rPr>
              <a:t>YAML-formatted </a:t>
            </a:r>
            <a:r>
              <a:rPr lang="en-US" dirty="0">
                <a:solidFill>
                  <a:schemeClr val="accent1"/>
                </a:solidFill>
              </a:rPr>
              <a:t>file that describes our solution options for:</a:t>
            </a:r>
          </a:p>
          <a:p>
            <a:pPr marL="400050" lvl="1" indent="0">
              <a:buNone/>
            </a:pPr>
            <a:r>
              <a:rPr lang="en-US" dirty="0">
                <a:solidFill>
                  <a:schemeClr val="accent1"/>
                </a:solidFill>
              </a:rPr>
              <a:t>• containers</a:t>
            </a:r>
          </a:p>
          <a:p>
            <a:pPr marL="400050" lvl="1" indent="0">
              <a:buNone/>
            </a:pPr>
            <a:r>
              <a:rPr lang="en-US" dirty="0">
                <a:solidFill>
                  <a:schemeClr val="accent1"/>
                </a:solidFill>
              </a:rPr>
              <a:t>• networks</a:t>
            </a:r>
          </a:p>
          <a:p>
            <a:pPr marL="400050" lvl="1" indent="0">
              <a:buNone/>
            </a:pPr>
            <a:r>
              <a:rPr lang="en-US" dirty="0" smtClean="0">
                <a:solidFill>
                  <a:schemeClr val="accent1"/>
                </a:solidFill>
              </a:rPr>
              <a:t>• volumes</a:t>
            </a:r>
          </a:p>
          <a:p>
            <a:pPr marL="0" indent="0">
              <a:buNone/>
            </a:pPr>
            <a:r>
              <a:rPr lang="en-US" dirty="0" err="1" smtClean="0">
                <a:solidFill>
                  <a:schemeClr val="accent1"/>
                </a:solidFill>
              </a:rPr>
              <a:t>docker</a:t>
            </a:r>
            <a:r>
              <a:rPr lang="en-US" dirty="0" smtClean="0">
                <a:solidFill>
                  <a:schemeClr val="accent1"/>
                </a:solidFill>
              </a:rPr>
              <a:t>-compose up</a:t>
            </a:r>
          </a:p>
          <a:p>
            <a:pPr marL="0" indent="0">
              <a:buNone/>
            </a:pPr>
            <a:r>
              <a:rPr lang="en-US" dirty="0" err="1" smtClean="0">
                <a:solidFill>
                  <a:schemeClr val="accent1"/>
                </a:solidFill>
              </a:rPr>
              <a:t>docker</a:t>
            </a:r>
            <a:r>
              <a:rPr lang="en-US" dirty="0" smtClean="0">
                <a:solidFill>
                  <a:schemeClr val="accent1"/>
                </a:solidFill>
              </a:rPr>
              <a:t>-compose down</a:t>
            </a:r>
          </a:p>
        </p:txBody>
      </p:sp>
    </p:spTree>
    <p:extLst>
      <p:ext uri="{BB962C8B-B14F-4D97-AF65-F5344CB8AC3E}">
        <p14:creationId xmlns:p14="http://schemas.microsoft.com/office/powerpoint/2010/main" val="252442232"/>
      </p:ext>
    </p:extLst>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a:t>
            </a:r>
            <a:r>
              <a:rPr lang="es-MX" dirty="0" err="1" smtClean="0"/>
              <a:t>Kubernetes</a:t>
            </a:r>
            <a:r>
              <a:rPr lang="es-MX" dirty="0" smtClean="0"/>
              <a:t> </a:t>
            </a:r>
            <a:r>
              <a:rPr lang="es-MX" dirty="0" err="1" smtClean="0"/>
              <a:t>Objects</a:t>
            </a:r>
            <a:r>
              <a:rPr lang="es-MX" dirty="0" smtClean="0"/>
              <a:t> – k8s</a:t>
            </a:r>
            <a:endParaRPr lang="es-MX" dirty="0"/>
          </a:p>
        </p:txBody>
      </p:sp>
      <p:sp>
        <p:nvSpPr>
          <p:cNvPr id="3" name="Marcador de contenido 2"/>
          <p:cNvSpPr>
            <a:spLocks noGrp="1"/>
          </p:cNvSpPr>
          <p:nvPr>
            <p:ph idx="1"/>
          </p:nvPr>
        </p:nvSpPr>
        <p:spPr>
          <a:xfrm>
            <a:off x="609601" y="1484313"/>
            <a:ext cx="5943599" cy="4608512"/>
          </a:xfrm>
        </p:spPr>
        <p:txBody>
          <a:bodyPr/>
          <a:lstStyle/>
          <a:p>
            <a:pPr marL="0" indent="0">
              <a:buNone/>
            </a:pPr>
            <a:r>
              <a:rPr lang="es-MX" sz="2800" dirty="0" smtClean="0">
                <a:solidFill>
                  <a:schemeClr val="accent1"/>
                </a:solidFill>
              </a:rPr>
              <a:t>Que </a:t>
            </a:r>
            <a:r>
              <a:rPr lang="es-MX" sz="2800" dirty="0">
                <a:solidFill>
                  <a:schemeClr val="accent1"/>
                </a:solidFill>
              </a:rPr>
              <a:t>es </a:t>
            </a:r>
            <a:r>
              <a:rPr lang="es-MX" sz="2800" dirty="0" err="1">
                <a:solidFill>
                  <a:schemeClr val="accent1"/>
                </a:solidFill>
              </a:rPr>
              <a:t>Kubernetes</a:t>
            </a:r>
            <a:r>
              <a:rPr lang="es-MX" sz="2800" dirty="0">
                <a:solidFill>
                  <a:schemeClr val="accent1"/>
                </a:solidFill>
              </a:rPr>
              <a:t>?</a:t>
            </a:r>
          </a:p>
          <a:p>
            <a:r>
              <a:rPr lang="es-MX" sz="2800" dirty="0">
                <a:solidFill>
                  <a:schemeClr val="accent1"/>
                </a:solidFill>
              </a:rPr>
              <a:t>Es una herramienta extensible y de código abierto para gestionar cargas de trabajo y servicios en contenedores, que facilita tanto la configuración declarativa como la automatización. Tiene un ecosistema grande y de rápido crecimiento. Los servicios, el soporte y las herramientas de </a:t>
            </a:r>
            <a:r>
              <a:rPr lang="es-MX" sz="2800" dirty="0" err="1">
                <a:solidFill>
                  <a:schemeClr val="accent1"/>
                </a:solidFill>
              </a:rPr>
              <a:t>Kubernetes</a:t>
            </a:r>
            <a:r>
              <a:rPr lang="es-MX" sz="2800" dirty="0">
                <a:solidFill>
                  <a:schemeClr val="accent1"/>
                </a:solidFill>
              </a:rPr>
              <a:t> están </a:t>
            </a:r>
            <a:r>
              <a:rPr lang="es-MX" sz="2800" dirty="0" err="1">
                <a:solidFill>
                  <a:schemeClr val="accent1"/>
                </a:solidFill>
              </a:rPr>
              <a:t>amplicamente</a:t>
            </a:r>
            <a:r>
              <a:rPr lang="es-MX" sz="2800" dirty="0">
                <a:solidFill>
                  <a:schemeClr val="accent1"/>
                </a:solidFill>
              </a:rPr>
              <a:t> disponibles</a:t>
            </a:r>
            <a:r>
              <a:rPr lang="es-MX" sz="2800" dirty="0" smtClean="0">
                <a:solidFill>
                  <a:schemeClr val="accent1"/>
                </a:solidFill>
              </a:rPr>
              <a:t>.</a:t>
            </a:r>
            <a:endParaRPr lang="es-MX" sz="2800" dirty="0">
              <a:solidFill>
                <a:schemeClr val="accent1"/>
              </a:solidFill>
            </a:endParaRPr>
          </a:p>
        </p:txBody>
      </p:sp>
      <p:pic>
        <p:nvPicPr>
          <p:cNvPr id="5" name="Imagen 4"/>
          <p:cNvPicPr>
            <a:picLocks noChangeAspect="1"/>
          </p:cNvPicPr>
          <p:nvPr/>
        </p:nvPicPr>
        <p:blipFill>
          <a:blip r:embed="rId2"/>
          <a:stretch>
            <a:fillRect/>
          </a:stretch>
        </p:blipFill>
        <p:spPr>
          <a:xfrm>
            <a:off x="6734176" y="1716881"/>
            <a:ext cx="5229225" cy="4143375"/>
          </a:xfrm>
          <a:prstGeom prst="rect">
            <a:avLst/>
          </a:prstGeom>
        </p:spPr>
      </p:pic>
    </p:spTree>
    <p:extLst>
      <p:ext uri="{BB962C8B-B14F-4D97-AF65-F5344CB8AC3E}">
        <p14:creationId xmlns:p14="http://schemas.microsoft.com/office/powerpoint/2010/main" val="1043295861"/>
      </p:ext>
    </p:extLst>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endParaRPr lang="es-MX" dirty="0"/>
          </a:p>
        </p:txBody>
      </p:sp>
      <p:pic>
        <p:nvPicPr>
          <p:cNvPr id="4" name="Imagen 3"/>
          <p:cNvPicPr>
            <a:picLocks noChangeAspect="1"/>
          </p:cNvPicPr>
          <p:nvPr/>
        </p:nvPicPr>
        <p:blipFill>
          <a:blip r:embed="rId2"/>
          <a:stretch>
            <a:fillRect/>
          </a:stretch>
        </p:blipFill>
        <p:spPr>
          <a:xfrm>
            <a:off x="924376" y="1317328"/>
            <a:ext cx="9896024" cy="5134271"/>
          </a:xfrm>
          <a:prstGeom prst="rect">
            <a:avLst/>
          </a:prstGeom>
        </p:spPr>
      </p:pic>
    </p:spTree>
    <p:extLst>
      <p:ext uri="{BB962C8B-B14F-4D97-AF65-F5344CB8AC3E}">
        <p14:creationId xmlns:p14="http://schemas.microsoft.com/office/powerpoint/2010/main" val="1342015361"/>
      </p:ext>
    </p:extLst>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Instalar </a:t>
            </a:r>
            <a:r>
              <a:rPr lang="es-MX" dirty="0" err="1" smtClean="0"/>
              <a:t>kubectl</a:t>
            </a:r>
            <a:r>
              <a:rPr lang="es-MX" dirty="0" smtClean="0"/>
              <a:t> y </a:t>
            </a:r>
            <a:r>
              <a:rPr lang="es-MX" dirty="0" err="1" smtClean="0"/>
              <a:t>minikube</a:t>
            </a:r>
            <a:endParaRPr lang="es-MX" dirty="0"/>
          </a:p>
        </p:txBody>
      </p:sp>
      <p:pic>
        <p:nvPicPr>
          <p:cNvPr id="4" name="Imagen 3"/>
          <p:cNvPicPr>
            <a:picLocks noChangeAspect="1"/>
          </p:cNvPicPr>
          <p:nvPr/>
        </p:nvPicPr>
        <p:blipFill>
          <a:blip r:embed="rId2"/>
          <a:stretch>
            <a:fillRect/>
          </a:stretch>
        </p:blipFill>
        <p:spPr>
          <a:xfrm>
            <a:off x="1790700" y="1374774"/>
            <a:ext cx="8194675" cy="4939647"/>
          </a:xfrm>
          <a:prstGeom prst="rect">
            <a:avLst/>
          </a:prstGeom>
        </p:spPr>
      </p:pic>
      <p:sp>
        <p:nvSpPr>
          <p:cNvPr id="5" name="Rectángulo 4"/>
          <p:cNvSpPr/>
          <p:nvPr/>
        </p:nvSpPr>
        <p:spPr>
          <a:xfrm>
            <a:off x="8089900" y="5003800"/>
            <a:ext cx="1193800" cy="711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247558709"/>
      </p:ext>
    </p:extLst>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POD</a:t>
            </a:r>
            <a:endParaRPr lang="es-MX" dirty="0"/>
          </a:p>
        </p:txBody>
      </p:sp>
      <p:sp>
        <p:nvSpPr>
          <p:cNvPr id="3" name="Marcador de contenido 2"/>
          <p:cNvSpPr>
            <a:spLocks noGrp="1"/>
          </p:cNvSpPr>
          <p:nvPr>
            <p:ph idx="1"/>
          </p:nvPr>
        </p:nvSpPr>
        <p:spPr>
          <a:xfrm>
            <a:off x="609601" y="1484313"/>
            <a:ext cx="5816599" cy="2559049"/>
          </a:xfrm>
        </p:spPr>
        <p:txBody>
          <a:bodyPr/>
          <a:lstStyle/>
          <a:p>
            <a:pPr marL="0" indent="0">
              <a:buNone/>
            </a:pPr>
            <a:r>
              <a:rPr lang="es-MX" b="1" dirty="0" err="1">
                <a:solidFill>
                  <a:schemeClr val="accent1"/>
                </a:solidFill>
              </a:rPr>
              <a:t>Pods</a:t>
            </a:r>
            <a:endParaRPr lang="es-MX" b="1" dirty="0">
              <a:solidFill>
                <a:schemeClr val="accent1"/>
              </a:solidFill>
            </a:endParaRPr>
          </a:p>
          <a:p>
            <a:pPr marL="0" indent="0">
              <a:buNone/>
            </a:pPr>
            <a:r>
              <a:rPr lang="es-MX" dirty="0">
                <a:solidFill>
                  <a:schemeClr val="accent1"/>
                </a:solidFill>
              </a:rPr>
              <a:t>Los </a:t>
            </a:r>
            <a:r>
              <a:rPr lang="es-MX" i="1" dirty="0" err="1">
                <a:solidFill>
                  <a:schemeClr val="accent1"/>
                </a:solidFill>
              </a:rPr>
              <a:t>Pods</a:t>
            </a:r>
            <a:r>
              <a:rPr lang="es-MX" dirty="0">
                <a:solidFill>
                  <a:schemeClr val="accent1"/>
                </a:solidFill>
              </a:rPr>
              <a:t> son las unidades de computación desplegables más pequeñas que se pueden crear y gestionar en </a:t>
            </a:r>
            <a:r>
              <a:rPr lang="es-MX" dirty="0" err="1">
                <a:solidFill>
                  <a:schemeClr val="accent1"/>
                </a:solidFill>
              </a:rPr>
              <a:t>Kubernetes</a:t>
            </a:r>
            <a:r>
              <a:rPr lang="es-MX" dirty="0" smtClean="0">
                <a:solidFill>
                  <a:schemeClr val="accent1"/>
                </a:solidFill>
              </a:rPr>
              <a:t>.</a:t>
            </a:r>
            <a:endParaRPr lang="es-MX" dirty="0">
              <a:solidFill>
                <a:schemeClr val="accent1"/>
              </a:solidFill>
            </a:endParaRPr>
          </a:p>
        </p:txBody>
      </p:sp>
      <p:pic>
        <p:nvPicPr>
          <p:cNvPr id="5" name="Imagen 4"/>
          <p:cNvPicPr>
            <a:picLocks noChangeAspect="1"/>
          </p:cNvPicPr>
          <p:nvPr/>
        </p:nvPicPr>
        <p:blipFill rotWithShape="1">
          <a:blip r:embed="rId2"/>
          <a:srcRect l="3739" r="10953"/>
          <a:stretch/>
        </p:blipFill>
        <p:spPr>
          <a:xfrm>
            <a:off x="6718301" y="1484313"/>
            <a:ext cx="5143500" cy="2724150"/>
          </a:xfrm>
          <a:prstGeom prst="rect">
            <a:avLst/>
          </a:prstGeom>
        </p:spPr>
      </p:pic>
      <p:pic>
        <p:nvPicPr>
          <p:cNvPr id="6" name="Imagen 5"/>
          <p:cNvPicPr>
            <a:picLocks noChangeAspect="1"/>
          </p:cNvPicPr>
          <p:nvPr/>
        </p:nvPicPr>
        <p:blipFill>
          <a:blip r:embed="rId3"/>
          <a:stretch>
            <a:fillRect/>
          </a:stretch>
        </p:blipFill>
        <p:spPr>
          <a:xfrm>
            <a:off x="496887" y="4043362"/>
            <a:ext cx="5838825" cy="2552700"/>
          </a:xfrm>
          <a:prstGeom prst="rect">
            <a:avLst/>
          </a:prstGeom>
        </p:spPr>
      </p:pic>
      <p:pic>
        <p:nvPicPr>
          <p:cNvPr id="7" name="Imagen 6"/>
          <p:cNvPicPr>
            <a:picLocks noChangeAspect="1"/>
          </p:cNvPicPr>
          <p:nvPr/>
        </p:nvPicPr>
        <p:blipFill>
          <a:blip r:embed="rId4"/>
          <a:stretch>
            <a:fillRect/>
          </a:stretch>
        </p:blipFill>
        <p:spPr>
          <a:xfrm>
            <a:off x="7397750" y="4533900"/>
            <a:ext cx="3543300" cy="1828800"/>
          </a:xfrm>
          <a:prstGeom prst="rect">
            <a:avLst/>
          </a:prstGeom>
        </p:spPr>
      </p:pic>
    </p:spTree>
    <p:extLst>
      <p:ext uri="{BB962C8B-B14F-4D97-AF65-F5344CB8AC3E}">
        <p14:creationId xmlns:p14="http://schemas.microsoft.com/office/powerpoint/2010/main" val="293490392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YAML in </a:t>
            </a:r>
            <a:r>
              <a:rPr lang="es-MX" dirty="0" err="1" smtClean="0"/>
              <a:t>kubernetes</a:t>
            </a:r>
            <a:endParaRPr lang="es-MX" dirty="0"/>
          </a:p>
        </p:txBody>
      </p:sp>
      <p:pic>
        <p:nvPicPr>
          <p:cNvPr id="4" name="Imagen 3"/>
          <p:cNvPicPr>
            <a:picLocks noChangeAspect="1"/>
          </p:cNvPicPr>
          <p:nvPr/>
        </p:nvPicPr>
        <p:blipFill>
          <a:blip r:embed="rId2"/>
          <a:stretch>
            <a:fillRect/>
          </a:stretch>
        </p:blipFill>
        <p:spPr>
          <a:xfrm>
            <a:off x="609601" y="1444624"/>
            <a:ext cx="9967123" cy="4854575"/>
          </a:xfrm>
          <a:prstGeom prst="rect">
            <a:avLst/>
          </a:prstGeom>
        </p:spPr>
      </p:pic>
    </p:spTree>
    <p:extLst>
      <p:ext uri="{BB962C8B-B14F-4D97-AF65-F5344CB8AC3E}">
        <p14:creationId xmlns:p14="http://schemas.microsoft.com/office/powerpoint/2010/main" val="599373581"/>
      </p:ext>
    </p:extLst>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Replication</a:t>
            </a:r>
            <a:r>
              <a:rPr lang="es-MX" dirty="0" smtClean="0"/>
              <a:t> </a:t>
            </a:r>
            <a:r>
              <a:rPr lang="es-MX" dirty="0" err="1" smtClean="0"/>
              <a:t>Controller</a:t>
            </a:r>
            <a:r>
              <a:rPr lang="es-MX" dirty="0" smtClean="0"/>
              <a:t> &amp; </a:t>
            </a:r>
            <a:r>
              <a:rPr lang="es-MX" dirty="0" err="1" smtClean="0"/>
              <a:t>Replicaset</a:t>
            </a:r>
            <a:endParaRPr lang="es-MX" dirty="0"/>
          </a:p>
        </p:txBody>
      </p:sp>
      <p:pic>
        <p:nvPicPr>
          <p:cNvPr id="4" name="Imagen 3"/>
          <p:cNvPicPr>
            <a:picLocks noChangeAspect="1"/>
          </p:cNvPicPr>
          <p:nvPr/>
        </p:nvPicPr>
        <p:blipFill>
          <a:blip r:embed="rId2"/>
          <a:stretch>
            <a:fillRect/>
          </a:stretch>
        </p:blipFill>
        <p:spPr>
          <a:xfrm>
            <a:off x="6007101" y="1425663"/>
            <a:ext cx="5657852" cy="2598209"/>
          </a:xfrm>
          <a:prstGeom prst="rect">
            <a:avLst/>
          </a:prstGeom>
        </p:spPr>
      </p:pic>
      <p:pic>
        <p:nvPicPr>
          <p:cNvPr id="5" name="Imagen 4"/>
          <p:cNvPicPr>
            <a:picLocks noChangeAspect="1"/>
          </p:cNvPicPr>
          <p:nvPr/>
        </p:nvPicPr>
        <p:blipFill>
          <a:blip r:embed="rId3"/>
          <a:stretch>
            <a:fillRect/>
          </a:stretch>
        </p:blipFill>
        <p:spPr>
          <a:xfrm>
            <a:off x="6028510" y="3855223"/>
            <a:ext cx="5795190" cy="2718288"/>
          </a:xfrm>
          <a:prstGeom prst="rect">
            <a:avLst/>
          </a:prstGeom>
        </p:spPr>
      </p:pic>
      <p:sp>
        <p:nvSpPr>
          <p:cNvPr id="6" name="Marcador de contenido 2"/>
          <p:cNvSpPr>
            <a:spLocks noGrp="1"/>
          </p:cNvSpPr>
          <p:nvPr>
            <p:ph idx="1"/>
          </p:nvPr>
        </p:nvSpPr>
        <p:spPr>
          <a:xfrm>
            <a:off x="266703" y="1508598"/>
            <a:ext cx="4940297" cy="5030548"/>
          </a:xfrm>
        </p:spPr>
        <p:txBody>
          <a:bodyPr/>
          <a:lstStyle/>
          <a:p>
            <a:r>
              <a:rPr lang="es-MX" sz="2800" dirty="0">
                <a:solidFill>
                  <a:schemeClr val="accent1"/>
                </a:solidFill>
              </a:rPr>
              <a:t>Los controladores son el cerebro de </a:t>
            </a:r>
            <a:r>
              <a:rPr lang="es-MX" sz="2800" dirty="0" err="1">
                <a:solidFill>
                  <a:schemeClr val="accent1"/>
                </a:solidFill>
              </a:rPr>
              <a:t>kubernetes</a:t>
            </a:r>
            <a:r>
              <a:rPr lang="es-MX" sz="2800" dirty="0">
                <a:solidFill>
                  <a:schemeClr val="accent1"/>
                </a:solidFill>
              </a:rPr>
              <a:t>, son procesos que monitorean los objetos de </a:t>
            </a:r>
            <a:r>
              <a:rPr lang="es-MX" sz="2800" dirty="0" err="1">
                <a:solidFill>
                  <a:schemeClr val="accent1"/>
                </a:solidFill>
              </a:rPr>
              <a:t>kubernetes</a:t>
            </a:r>
            <a:r>
              <a:rPr lang="es-MX" sz="2800" dirty="0">
                <a:solidFill>
                  <a:schemeClr val="accent1"/>
                </a:solidFill>
              </a:rPr>
              <a:t> y responden de acuerdo las circunstancias. </a:t>
            </a:r>
            <a:endParaRPr lang="es-MX" sz="2800" dirty="0" smtClean="0">
              <a:solidFill>
                <a:schemeClr val="accent1"/>
              </a:solidFill>
            </a:endParaRPr>
          </a:p>
          <a:p>
            <a:r>
              <a:rPr lang="es-MX" sz="2800" dirty="0">
                <a:solidFill>
                  <a:schemeClr val="accent1"/>
                </a:solidFill>
              </a:rPr>
              <a:t>El controlador de replicas se expande entre </a:t>
            </a:r>
            <a:r>
              <a:rPr lang="es-MX" sz="2800" dirty="0" err="1">
                <a:solidFill>
                  <a:schemeClr val="accent1"/>
                </a:solidFill>
              </a:rPr>
              <a:t>multiples</a:t>
            </a:r>
            <a:r>
              <a:rPr lang="es-MX" sz="2800" dirty="0">
                <a:solidFill>
                  <a:schemeClr val="accent1"/>
                </a:solidFill>
              </a:rPr>
              <a:t> nodos del </a:t>
            </a:r>
            <a:r>
              <a:rPr lang="es-MX" sz="2800" dirty="0" err="1">
                <a:solidFill>
                  <a:schemeClr val="accent1"/>
                </a:solidFill>
              </a:rPr>
              <a:t>cluster</a:t>
            </a:r>
            <a:r>
              <a:rPr lang="es-MX" sz="2800" dirty="0">
                <a:solidFill>
                  <a:schemeClr val="accent1"/>
                </a:solidFill>
              </a:rPr>
              <a:t>. </a:t>
            </a:r>
          </a:p>
        </p:txBody>
      </p:sp>
    </p:spTree>
    <p:extLst>
      <p:ext uri="{BB962C8B-B14F-4D97-AF65-F5344CB8AC3E}">
        <p14:creationId xmlns:p14="http://schemas.microsoft.com/office/powerpoint/2010/main" val="59752812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Deployment</a:t>
            </a:r>
            <a:endParaRPr lang="es-MX" dirty="0"/>
          </a:p>
        </p:txBody>
      </p:sp>
      <p:pic>
        <p:nvPicPr>
          <p:cNvPr id="4" name="Imagen 3"/>
          <p:cNvPicPr>
            <a:picLocks noChangeAspect="1"/>
          </p:cNvPicPr>
          <p:nvPr/>
        </p:nvPicPr>
        <p:blipFill>
          <a:blip r:embed="rId2"/>
          <a:stretch>
            <a:fillRect/>
          </a:stretch>
        </p:blipFill>
        <p:spPr>
          <a:xfrm>
            <a:off x="717550" y="1511300"/>
            <a:ext cx="10839452" cy="4859530"/>
          </a:xfrm>
          <a:prstGeom prst="rect">
            <a:avLst/>
          </a:prstGeom>
        </p:spPr>
      </p:pic>
    </p:spTree>
    <p:extLst>
      <p:ext uri="{BB962C8B-B14F-4D97-AF65-F5344CB8AC3E}">
        <p14:creationId xmlns:p14="http://schemas.microsoft.com/office/powerpoint/2010/main" val="2953812266"/>
      </p:ext>
    </p:extLst>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Rollout</a:t>
            </a:r>
            <a:r>
              <a:rPr lang="es-MX" dirty="0" smtClean="0"/>
              <a:t> &amp; </a:t>
            </a:r>
            <a:r>
              <a:rPr lang="es-MX" dirty="0" err="1" smtClean="0"/>
              <a:t>Versioning</a:t>
            </a:r>
            <a:endParaRPr lang="es-MX" dirty="0"/>
          </a:p>
        </p:txBody>
      </p:sp>
      <p:pic>
        <p:nvPicPr>
          <p:cNvPr id="4" name="Imagen 3"/>
          <p:cNvPicPr>
            <a:picLocks noChangeAspect="1"/>
          </p:cNvPicPr>
          <p:nvPr/>
        </p:nvPicPr>
        <p:blipFill>
          <a:blip r:embed="rId2"/>
          <a:stretch>
            <a:fillRect/>
          </a:stretch>
        </p:blipFill>
        <p:spPr>
          <a:xfrm>
            <a:off x="1091258" y="1922462"/>
            <a:ext cx="9554517" cy="4160838"/>
          </a:xfrm>
          <a:prstGeom prst="rect">
            <a:avLst/>
          </a:prstGeom>
        </p:spPr>
      </p:pic>
    </p:spTree>
    <p:extLst>
      <p:ext uri="{BB962C8B-B14F-4D97-AF65-F5344CB8AC3E}">
        <p14:creationId xmlns:p14="http://schemas.microsoft.com/office/powerpoint/2010/main" val="3579528625"/>
      </p:ext>
    </p:extLst>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Deployment</a:t>
            </a:r>
            <a:r>
              <a:rPr lang="es-MX" dirty="0" smtClean="0"/>
              <a:t> </a:t>
            </a:r>
            <a:r>
              <a:rPr lang="es-MX" dirty="0" err="1" smtClean="0"/>
              <a:t>Statregy</a:t>
            </a:r>
            <a:endParaRPr lang="es-MX" dirty="0"/>
          </a:p>
        </p:txBody>
      </p:sp>
      <p:pic>
        <p:nvPicPr>
          <p:cNvPr id="4" name="Imagen 3"/>
          <p:cNvPicPr>
            <a:picLocks noChangeAspect="1"/>
          </p:cNvPicPr>
          <p:nvPr/>
        </p:nvPicPr>
        <p:blipFill>
          <a:blip r:embed="rId2"/>
          <a:stretch>
            <a:fillRect/>
          </a:stretch>
        </p:blipFill>
        <p:spPr>
          <a:xfrm>
            <a:off x="533401" y="1522412"/>
            <a:ext cx="11207749" cy="4819332"/>
          </a:xfrm>
          <a:prstGeom prst="rect">
            <a:avLst/>
          </a:prstGeom>
        </p:spPr>
      </p:pic>
    </p:spTree>
    <p:extLst>
      <p:ext uri="{BB962C8B-B14F-4D97-AF65-F5344CB8AC3E}">
        <p14:creationId xmlns:p14="http://schemas.microsoft.com/office/powerpoint/2010/main" val="1120997136"/>
      </p:ext>
    </p:extLst>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La matriz del infierno</a:t>
            </a:r>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459" y="1304192"/>
            <a:ext cx="9467850" cy="5257800"/>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859" y="1401640"/>
            <a:ext cx="9315450" cy="5324475"/>
          </a:xfrm>
          <a:prstGeom prst="rect">
            <a:avLst/>
          </a:prstGeom>
        </p:spPr>
      </p:pic>
    </p:spTree>
    <p:extLst>
      <p:ext uri="{BB962C8B-B14F-4D97-AF65-F5344CB8AC3E}">
        <p14:creationId xmlns:p14="http://schemas.microsoft.com/office/powerpoint/2010/main" val="36694499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Namespaces</a:t>
            </a:r>
            <a:endParaRPr lang="es-MX" dirty="0"/>
          </a:p>
        </p:txBody>
      </p:sp>
      <p:grpSp>
        <p:nvGrpSpPr>
          <p:cNvPr id="29" name="Grupo 28"/>
          <p:cNvGrpSpPr/>
          <p:nvPr/>
        </p:nvGrpSpPr>
        <p:grpSpPr>
          <a:xfrm>
            <a:off x="940514" y="1910343"/>
            <a:ext cx="2401712" cy="2921304"/>
            <a:chOff x="940514" y="1910343"/>
            <a:chExt cx="2401712" cy="2921304"/>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493" y="3328085"/>
              <a:ext cx="571839" cy="1317717"/>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370" y="3758781"/>
              <a:ext cx="386425" cy="887021"/>
            </a:xfrm>
            <a:prstGeom prst="rect">
              <a:avLst/>
            </a:prstGeom>
          </p:spPr>
        </p:pic>
        <p:grpSp>
          <p:nvGrpSpPr>
            <p:cNvPr id="14" name="Grupo 13"/>
            <p:cNvGrpSpPr/>
            <p:nvPr/>
          </p:nvGrpSpPr>
          <p:grpSpPr>
            <a:xfrm>
              <a:off x="940514" y="1910343"/>
              <a:ext cx="2401712" cy="2921304"/>
              <a:chOff x="800100" y="939496"/>
              <a:chExt cx="2401712" cy="2921304"/>
            </a:xfrm>
          </p:grpSpPr>
          <p:sp>
            <p:nvSpPr>
              <p:cNvPr id="11" name="Rectángulo 10"/>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Triángulo isósceles 12"/>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9" name="CuadroTexto 18"/>
            <p:cNvSpPr txBox="1"/>
            <p:nvPr/>
          </p:nvSpPr>
          <p:spPr>
            <a:xfrm>
              <a:off x="1725974" y="2682632"/>
              <a:ext cx="787395" cy="369332"/>
            </a:xfrm>
            <a:prstGeom prst="rect">
              <a:avLst/>
            </a:prstGeom>
            <a:noFill/>
          </p:spPr>
          <p:txBody>
            <a:bodyPr wrap="none" rtlCol="0">
              <a:spAutoFit/>
            </a:bodyPr>
            <a:lstStyle/>
            <a:p>
              <a:r>
                <a:rPr lang="es-MX" dirty="0" smtClean="0"/>
                <a:t>Pérez</a:t>
              </a:r>
              <a:endParaRPr lang="es-MX" dirty="0"/>
            </a:p>
          </p:txBody>
        </p:sp>
      </p:grpSp>
      <p:grpSp>
        <p:nvGrpSpPr>
          <p:cNvPr id="31" name="Grupo 30"/>
          <p:cNvGrpSpPr/>
          <p:nvPr/>
        </p:nvGrpSpPr>
        <p:grpSpPr>
          <a:xfrm>
            <a:off x="7695477" y="1910343"/>
            <a:ext cx="2401712" cy="2921304"/>
            <a:chOff x="7695477" y="1910343"/>
            <a:chExt cx="2401712" cy="2921304"/>
          </a:xfrm>
        </p:grpSpPr>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8632" y="3328085"/>
              <a:ext cx="571840" cy="1317719"/>
            </a:xfrm>
            <a:prstGeom prst="rect">
              <a:avLst/>
            </a:prstGeom>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0876" y="3758784"/>
              <a:ext cx="318309" cy="887020"/>
            </a:xfrm>
            <a:prstGeom prst="rect">
              <a:avLst/>
            </a:prstGeom>
          </p:spPr>
        </p:pic>
        <p:grpSp>
          <p:nvGrpSpPr>
            <p:cNvPr id="18" name="Grupo 17"/>
            <p:cNvGrpSpPr/>
            <p:nvPr/>
          </p:nvGrpSpPr>
          <p:grpSpPr>
            <a:xfrm>
              <a:off x="7695477" y="1910343"/>
              <a:ext cx="2401712" cy="2921304"/>
              <a:chOff x="5657143" y="807535"/>
              <a:chExt cx="2401712" cy="2921304"/>
            </a:xfrm>
          </p:grpSpPr>
          <p:sp>
            <p:nvSpPr>
              <p:cNvPr id="16" name="Rectángulo 15"/>
              <p:cNvSpPr/>
              <p:nvPr/>
            </p:nvSpPr>
            <p:spPr>
              <a:xfrm>
                <a:off x="5657143" y="2039435"/>
                <a:ext cx="2401712" cy="168940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Triángulo isósceles 16"/>
              <p:cNvSpPr/>
              <p:nvPr/>
            </p:nvSpPr>
            <p:spPr>
              <a:xfrm>
                <a:off x="5657143" y="807535"/>
                <a:ext cx="2401712" cy="1231900"/>
              </a:xfrm>
              <a:prstGeom prst="triangl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0" name="CuadroTexto 19"/>
            <p:cNvSpPr txBox="1"/>
            <p:nvPr/>
          </p:nvSpPr>
          <p:spPr>
            <a:xfrm>
              <a:off x="8432103" y="2676173"/>
              <a:ext cx="928459" cy="369332"/>
            </a:xfrm>
            <a:prstGeom prst="rect">
              <a:avLst/>
            </a:prstGeom>
            <a:noFill/>
          </p:spPr>
          <p:txBody>
            <a:bodyPr wrap="none" rtlCol="0">
              <a:spAutoFit/>
            </a:bodyPr>
            <a:lstStyle/>
            <a:p>
              <a:r>
                <a:rPr lang="es-MX" dirty="0" smtClean="0"/>
                <a:t>Gómez</a:t>
              </a:r>
            </a:p>
          </p:txBody>
        </p:sp>
      </p:grpSp>
      <p:grpSp>
        <p:nvGrpSpPr>
          <p:cNvPr id="28" name="Grupo 27"/>
          <p:cNvGrpSpPr/>
          <p:nvPr/>
        </p:nvGrpSpPr>
        <p:grpSpPr>
          <a:xfrm>
            <a:off x="1081619" y="3143419"/>
            <a:ext cx="1038053" cy="1502383"/>
            <a:chOff x="1081619" y="3143419"/>
            <a:chExt cx="1038053" cy="1502383"/>
          </a:xfrm>
        </p:grpSpPr>
        <p:pic>
          <p:nvPicPr>
            <p:cNvPr id="5"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5845" y="3328085"/>
              <a:ext cx="513827" cy="1317717"/>
            </a:xfrm>
            <a:prstGeom prst="rect">
              <a:avLst/>
            </a:prstGeom>
          </p:spPr>
        </p:pic>
        <p:sp>
          <p:nvSpPr>
            <p:cNvPr id="21" name="CuadroTexto 20"/>
            <p:cNvSpPr txBox="1"/>
            <p:nvPr/>
          </p:nvSpPr>
          <p:spPr>
            <a:xfrm>
              <a:off x="1081619" y="3143419"/>
              <a:ext cx="671979" cy="369332"/>
            </a:xfrm>
            <a:prstGeom prst="rect">
              <a:avLst/>
            </a:prstGeom>
            <a:noFill/>
          </p:spPr>
          <p:txBody>
            <a:bodyPr wrap="none" rtlCol="0">
              <a:spAutoFit/>
            </a:bodyPr>
            <a:lstStyle/>
            <a:p>
              <a:r>
                <a:rPr lang="es-MX" dirty="0" smtClean="0"/>
                <a:t>Jos</a:t>
              </a:r>
              <a:r>
                <a:rPr lang="es-MX" dirty="0"/>
                <a:t>é</a:t>
              </a:r>
            </a:p>
          </p:txBody>
        </p:sp>
      </p:grpSp>
      <p:grpSp>
        <p:nvGrpSpPr>
          <p:cNvPr id="30" name="Grupo 29"/>
          <p:cNvGrpSpPr/>
          <p:nvPr/>
        </p:nvGrpSpPr>
        <p:grpSpPr>
          <a:xfrm>
            <a:off x="7847066" y="3143419"/>
            <a:ext cx="1093733" cy="1502385"/>
            <a:chOff x="7847066" y="3143419"/>
            <a:chExt cx="1093733" cy="1502385"/>
          </a:xfrm>
        </p:grpSpPr>
        <p:pic>
          <p:nvPicPr>
            <p:cNvPr id="8" name="Imagen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6972" y="3328085"/>
              <a:ext cx="513827" cy="1317719"/>
            </a:xfrm>
            <a:prstGeom prst="rect">
              <a:avLst/>
            </a:prstGeom>
          </p:spPr>
        </p:pic>
        <p:sp>
          <p:nvSpPr>
            <p:cNvPr id="22" name="CuadroTexto 21"/>
            <p:cNvSpPr txBox="1"/>
            <p:nvPr/>
          </p:nvSpPr>
          <p:spPr>
            <a:xfrm>
              <a:off x="7847066" y="3143419"/>
              <a:ext cx="671979" cy="369332"/>
            </a:xfrm>
            <a:prstGeom prst="rect">
              <a:avLst/>
            </a:prstGeom>
            <a:noFill/>
          </p:spPr>
          <p:txBody>
            <a:bodyPr wrap="none" rtlCol="0">
              <a:spAutoFit/>
            </a:bodyPr>
            <a:lstStyle/>
            <a:p>
              <a:r>
                <a:rPr lang="es-MX" dirty="0" smtClean="0"/>
                <a:t>Jos</a:t>
              </a:r>
              <a:r>
                <a:rPr lang="es-MX" dirty="0"/>
                <a:t>é</a:t>
              </a:r>
            </a:p>
          </p:txBody>
        </p:sp>
      </p:grpSp>
      <p:grpSp>
        <p:nvGrpSpPr>
          <p:cNvPr id="32" name="Grupo 31"/>
          <p:cNvGrpSpPr/>
          <p:nvPr/>
        </p:nvGrpSpPr>
        <p:grpSpPr>
          <a:xfrm>
            <a:off x="3438298" y="2235040"/>
            <a:ext cx="3885546" cy="1859702"/>
            <a:chOff x="3438298" y="2235040"/>
            <a:chExt cx="3885546" cy="1859702"/>
          </a:xfrm>
        </p:grpSpPr>
        <p:pic>
          <p:nvPicPr>
            <p:cNvPr id="12" name="Imagen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11343" y="2777023"/>
              <a:ext cx="513828" cy="1317719"/>
            </a:xfrm>
            <a:prstGeom prst="rect">
              <a:avLst/>
            </a:prstGeom>
          </p:spPr>
        </p:pic>
        <p:sp>
          <p:nvSpPr>
            <p:cNvPr id="23" name="CuadroTexto 22"/>
            <p:cNvSpPr txBox="1"/>
            <p:nvPr/>
          </p:nvSpPr>
          <p:spPr>
            <a:xfrm>
              <a:off x="5843952" y="2306840"/>
              <a:ext cx="1479892" cy="369332"/>
            </a:xfrm>
            <a:prstGeom prst="rect">
              <a:avLst/>
            </a:prstGeom>
            <a:noFill/>
          </p:spPr>
          <p:txBody>
            <a:bodyPr wrap="none" rtlCol="0">
              <a:spAutoFit/>
            </a:bodyPr>
            <a:lstStyle/>
            <a:p>
              <a:r>
                <a:rPr lang="es-MX" dirty="0" smtClean="0"/>
                <a:t>José Gómez</a:t>
              </a:r>
              <a:endParaRPr lang="es-MX" dirty="0"/>
            </a:p>
          </p:txBody>
        </p:sp>
        <p:sp>
          <p:nvSpPr>
            <p:cNvPr id="25" name="Llamada rectangular redondeada 24"/>
            <p:cNvSpPr/>
            <p:nvPr/>
          </p:nvSpPr>
          <p:spPr>
            <a:xfrm>
              <a:off x="5843952" y="2235040"/>
              <a:ext cx="1479892" cy="447592"/>
            </a:xfrm>
            <a:prstGeom prst="wedgeRoundRectCallout">
              <a:avLst>
                <a:gd name="adj1" fmla="val -44004"/>
                <a:gd name="adj2" fmla="val 90874"/>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CuadroTexto 25"/>
            <p:cNvSpPr txBox="1"/>
            <p:nvPr/>
          </p:nvSpPr>
          <p:spPr>
            <a:xfrm>
              <a:off x="3438298" y="2306840"/>
              <a:ext cx="1338828" cy="369332"/>
            </a:xfrm>
            <a:prstGeom prst="rect">
              <a:avLst/>
            </a:prstGeom>
            <a:noFill/>
          </p:spPr>
          <p:txBody>
            <a:bodyPr wrap="none" rtlCol="0">
              <a:spAutoFit/>
            </a:bodyPr>
            <a:lstStyle/>
            <a:p>
              <a:r>
                <a:rPr lang="es-MX" dirty="0" smtClean="0"/>
                <a:t>José Pérez</a:t>
              </a:r>
              <a:endParaRPr lang="es-MX" dirty="0"/>
            </a:p>
          </p:txBody>
        </p:sp>
        <p:sp>
          <p:nvSpPr>
            <p:cNvPr id="27" name="Llamada rectangular redondeada 26"/>
            <p:cNvSpPr/>
            <p:nvPr/>
          </p:nvSpPr>
          <p:spPr>
            <a:xfrm>
              <a:off x="3438298" y="2235040"/>
              <a:ext cx="1479892" cy="447592"/>
            </a:xfrm>
            <a:prstGeom prst="wedgeRoundRectCallout">
              <a:avLst>
                <a:gd name="adj1" fmla="val 64984"/>
                <a:gd name="adj2" fmla="val 93711"/>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33" name="CuadroTexto 32"/>
          <p:cNvSpPr txBox="1"/>
          <p:nvPr/>
        </p:nvSpPr>
        <p:spPr>
          <a:xfrm>
            <a:off x="1417608" y="5156200"/>
            <a:ext cx="1415772" cy="369332"/>
          </a:xfrm>
          <a:prstGeom prst="rect">
            <a:avLst/>
          </a:prstGeom>
          <a:noFill/>
        </p:spPr>
        <p:txBody>
          <a:bodyPr wrap="none" rtlCol="0">
            <a:spAutoFit/>
          </a:bodyPr>
          <a:lstStyle/>
          <a:p>
            <a:r>
              <a:rPr lang="es-MX" dirty="0" err="1" smtClean="0"/>
              <a:t>Namespace</a:t>
            </a:r>
            <a:endParaRPr lang="es-MX" dirty="0"/>
          </a:p>
        </p:txBody>
      </p:sp>
      <p:sp>
        <p:nvSpPr>
          <p:cNvPr id="34" name="CuadroTexto 33"/>
          <p:cNvSpPr txBox="1"/>
          <p:nvPr/>
        </p:nvSpPr>
        <p:spPr>
          <a:xfrm>
            <a:off x="8183055" y="5156200"/>
            <a:ext cx="1415772" cy="369332"/>
          </a:xfrm>
          <a:prstGeom prst="rect">
            <a:avLst/>
          </a:prstGeom>
          <a:noFill/>
        </p:spPr>
        <p:txBody>
          <a:bodyPr wrap="none" rtlCol="0">
            <a:spAutoFit/>
          </a:bodyPr>
          <a:lstStyle/>
          <a:p>
            <a:r>
              <a:rPr lang="es-MX" dirty="0" err="1" smtClean="0"/>
              <a:t>Namespace</a:t>
            </a:r>
            <a:endParaRPr lang="es-MX" dirty="0"/>
          </a:p>
        </p:txBody>
      </p:sp>
      <p:sp>
        <p:nvSpPr>
          <p:cNvPr id="35" name="Pergamino vertical 34"/>
          <p:cNvSpPr/>
          <p:nvPr/>
        </p:nvSpPr>
        <p:spPr>
          <a:xfrm>
            <a:off x="1055925" y="3787216"/>
            <a:ext cx="449843" cy="615052"/>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Pergamino vertical 35"/>
          <p:cNvSpPr/>
          <p:nvPr/>
        </p:nvSpPr>
        <p:spPr>
          <a:xfrm>
            <a:off x="7830802" y="3787216"/>
            <a:ext cx="449843" cy="615052"/>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98225062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animBg="1"/>
      <p:bldP spid="3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Namespaces</a:t>
            </a:r>
            <a:endParaRPr lang="es-MX" dirty="0"/>
          </a:p>
        </p:txBody>
      </p:sp>
      <p:grpSp>
        <p:nvGrpSpPr>
          <p:cNvPr id="11" name="Grupo 10"/>
          <p:cNvGrpSpPr/>
          <p:nvPr/>
        </p:nvGrpSpPr>
        <p:grpSpPr>
          <a:xfrm>
            <a:off x="4964109" y="1515484"/>
            <a:ext cx="2401712" cy="2921304"/>
            <a:chOff x="4496514" y="1910343"/>
            <a:chExt cx="2401712" cy="2921304"/>
          </a:xfrm>
        </p:grpSpPr>
        <p:grpSp>
          <p:nvGrpSpPr>
            <p:cNvPr id="7" name="Grupo 6"/>
            <p:cNvGrpSpPr/>
            <p:nvPr/>
          </p:nvGrpSpPr>
          <p:grpSpPr>
            <a:xfrm>
              <a:off x="4496514" y="1910343"/>
              <a:ext cx="2401712" cy="2921304"/>
              <a:chOff x="800100" y="939496"/>
              <a:chExt cx="2401712" cy="2921304"/>
            </a:xfrm>
          </p:grpSpPr>
          <p:sp>
            <p:nvSpPr>
              <p:cNvPr id="9" name="Rectángulo 8"/>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Triángulo isósceles 9"/>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8" name="CuadroTexto 7"/>
            <p:cNvSpPr txBox="1"/>
            <p:nvPr/>
          </p:nvSpPr>
          <p:spPr>
            <a:xfrm>
              <a:off x="5260113" y="2619132"/>
              <a:ext cx="877163" cy="369332"/>
            </a:xfrm>
            <a:prstGeom prst="rect">
              <a:avLst/>
            </a:prstGeom>
            <a:noFill/>
          </p:spPr>
          <p:txBody>
            <a:bodyPr wrap="none" rtlCol="0">
              <a:spAutoFit/>
            </a:bodyPr>
            <a:lstStyle/>
            <a:p>
              <a:r>
                <a:rPr lang="es-MX" dirty="0" smtClean="0"/>
                <a:t>default</a:t>
              </a:r>
              <a:endParaRPr lang="es-MX" dirty="0"/>
            </a:p>
          </p:txBody>
        </p:sp>
      </p:grpSp>
      <p:grpSp>
        <p:nvGrpSpPr>
          <p:cNvPr id="23" name="Grupo 22"/>
          <p:cNvGrpSpPr/>
          <p:nvPr/>
        </p:nvGrpSpPr>
        <p:grpSpPr>
          <a:xfrm>
            <a:off x="8954214" y="1515484"/>
            <a:ext cx="2401712" cy="2921304"/>
            <a:chOff x="7823914" y="1910343"/>
            <a:chExt cx="2401712" cy="2921304"/>
          </a:xfrm>
        </p:grpSpPr>
        <p:grpSp>
          <p:nvGrpSpPr>
            <p:cNvPr id="13" name="Grupo 12"/>
            <p:cNvGrpSpPr/>
            <p:nvPr/>
          </p:nvGrpSpPr>
          <p:grpSpPr>
            <a:xfrm>
              <a:off x="7823914" y="1910343"/>
              <a:ext cx="2401712" cy="2921304"/>
              <a:chOff x="800100" y="939496"/>
              <a:chExt cx="2401712" cy="2921304"/>
            </a:xfrm>
          </p:grpSpPr>
          <p:sp>
            <p:nvSpPr>
              <p:cNvPr id="15" name="Rectángulo 14"/>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Triángulo isósceles 15"/>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 name="CuadroTexto 13"/>
            <p:cNvSpPr txBox="1"/>
            <p:nvPr/>
          </p:nvSpPr>
          <p:spPr>
            <a:xfrm>
              <a:off x="8342532" y="2648496"/>
              <a:ext cx="1364476" cy="369332"/>
            </a:xfrm>
            <a:prstGeom prst="rect">
              <a:avLst/>
            </a:prstGeom>
            <a:noFill/>
          </p:spPr>
          <p:txBody>
            <a:bodyPr wrap="none" rtlCol="0">
              <a:spAutoFit/>
            </a:bodyPr>
            <a:lstStyle/>
            <a:p>
              <a:r>
                <a:rPr lang="es-MX" dirty="0" err="1" smtClean="0"/>
                <a:t>kube-public</a:t>
              </a:r>
              <a:endParaRPr lang="es-MX" dirty="0"/>
            </a:p>
          </p:txBody>
        </p:sp>
      </p:grpSp>
      <p:grpSp>
        <p:nvGrpSpPr>
          <p:cNvPr id="22" name="Grupo 21"/>
          <p:cNvGrpSpPr/>
          <p:nvPr/>
        </p:nvGrpSpPr>
        <p:grpSpPr>
          <a:xfrm>
            <a:off x="882080" y="1515484"/>
            <a:ext cx="2401712" cy="2921304"/>
            <a:chOff x="1194701" y="1910343"/>
            <a:chExt cx="2401712" cy="2921304"/>
          </a:xfrm>
        </p:grpSpPr>
        <p:grpSp>
          <p:nvGrpSpPr>
            <p:cNvPr id="18" name="Grupo 17"/>
            <p:cNvGrpSpPr/>
            <p:nvPr/>
          </p:nvGrpSpPr>
          <p:grpSpPr>
            <a:xfrm>
              <a:off x="1194701" y="1910343"/>
              <a:ext cx="2401712" cy="2921304"/>
              <a:chOff x="800100" y="939496"/>
              <a:chExt cx="2401712" cy="2921304"/>
            </a:xfrm>
          </p:grpSpPr>
          <p:sp>
            <p:nvSpPr>
              <p:cNvPr id="20" name="Rectángulo 19"/>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Triángulo isósceles 20"/>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9" name="CuadroTexto 18"/>
            <p:cNvSpPr txBox="1"/>
            <p:nvPr/>
          </p:nvSpPr>
          <p:spPr>
            <a:xfrm>
              <a:off x="1649199" y="2619132"/>
              <a:ext cx="1492716" cy="369332"/>
            </a:xfrm>
            <a:prstGeom prst="rect">
              <a:avLst/>
            </a:prstGeom>
            <a:noFill/>
          </p:spPr>
          <p:txBody>
            <a:bodyPr wrap="none" rtlCol="0">
              <a:spAutoFit/>
            </a:bodyPr>
            <a:lstStyle/>
            <a:p>
              <a:r>
                <a:rPr lang="es-MX" dirty="0" err="1" smtClean="0"/>
                <a:t>kube-system</a:t>
              </a:r>
              <a:endParaRPr lang="es-MX" dirty="0"/>
            </a:p>
          </p:txBody>
        </p:sp>
      </p:grpSp>
      <p:sp>
        <p:nvSpPr>
          <p:cNvPr id="24" name="Elipse 23"/>
          <p:cNvSpPr/>
          <p:nvPr/>
        </p:nvSpPr>
        <p:spPr>
          <a:xfrm>
            <a:off x="6438015" y="358472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24"/>
          <p:cNvSpPr/>
          <p:nvPr/>
        </p:nvSpPr>
        <p:spPr>
          <a:xfrm>
            <a:off x="5891915" y="2906286"/>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Triángulo isósceles 25"/>
          <p:cNvSpPr/>
          <p:nvPr/>
        </p:nvSpPr>
        <p:spPr>
          <a:xfrm>
            <a:off x="5429700" y="358472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Elipse 26"/>
          <p:cNvSpPr/>
          <p:nvPr/>
        </p:nvSpPr>
        <p:spPr>
          <a:xfrm>
            <a:off x="10395121" y="358472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27"/>
          <p:cNvSpPr/>
          <p:nvPr/>
        </p:nvSpPr>
        <p:spPr>
          <a:xfrm>
            <a:off x="9849021" y="2906286"/>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Triángulo isósceles 28"/>
          <p:cNvSpPr/>
          <p:nvPr/>
        </p:nvSpPr>
        <p:spPr>
          <a:xfrm>
            <a:off x="9386806" y="358472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 name="Elipse 29"/>
          <p:cNvSpPr/>
          <p:nvPr/>
        </p:nvSpPr>
        <p:spPr>
          <a:xfrm>
            <a:off x="2241499" y="358472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1" name="Rectángulo 30"/>
          <p:cNvSpPr/>
          <p:nvPr/>
        </p:nvSpPr>
        <p:spPr>
          <a:xfrm>
            <a:off x="1695399" y="2906286"/>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Triángulo isósceles 31"/>
          <p:cNvSpPr/>
          <p:nvPr/>
        </p:nvSpPr>
        <p:spPr>
          <a:xfrm>
            <a:off x="1233184" y="358472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8" name="Grupo 37"/>
          <p:cNvGrpSpPr/>
          <p:nvPr/>
        </p:nvGrpSpPr>
        <p:grpSpPr>
          <a:xfrm>
            <a:off x="2923095" y="3724429"/>
            <a:ext cx="2401712" cy="2921304"/>
            <a:chOff x="4496514" y="1910343"/>
            <a:chExt cx="2401712" cy="2921304"/>
          </a:xfrm>
        </p:grpSpPr>
        <p:grpSp>
          <p:nvGrpSpPr>
            <p:cNvPr id="39" name="Grupo 38"/>
            <p:cNvGrpSpPr/>
            <p:nvPr/>
          </p:nvGrpSpPr>
          <p:grpSpPr>
            <a:xfrm>
              <a:off x="4496514" y="1910343"/>
              <a:ext cx="2401712" cy="2921304"/>
              <a:chOff x="800100" y="939496"/>
              <a:chExt cx="2401712" cy="2921304"/>
            </a:xfrm>
          </p:grpSpPr>
          <p:sp>
            <p:nvSpPr>
              <p:cNvPr id="41" name="Rectángulo 40"/>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Triángulo isósceles 41"/>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40" name="CuadroTexto 39"/>
            <p:cNvSpPr txBox="1"/>
            <p:nvPr/>
          </p:nvSpPr>
          <p:spPr>
            <a:xfrm>
              <a:off x="5260113" y="2619132"/>
              <a:ext cx="556563" cy="369332"/>
            </a:xfrm>
            <a:prstGeom prst="rect">
              <a:avLst/>
            </a:prstGeom>
            <a:noFill/>
          </p:spPr>
          <p:txBody>
            <a:bodyPr wrap="none" rtlCol="0">
              <a:spAutoFit/>
            </a:bodyPr>
            <a:lstStyle/>
            <a:p>
              <a:r>
                <a:rPr lang="es-MX" dirty="0" err="1" smtClean="0"/>
                <a:t>dev</a:t>
              </a:r>
              <a:endParaRPr lang="es-MX" dirty="0"/>
            </a:p>
          </p:txBody>
        </p:sp>
      </p:grpSp>
      <p:grpSp>
        <p:nvGrpSpPr>
          <p:cNvPr id="43" name="Grupo 42"/>
          <p:cNvGrpSpPr/>
          <p:nvPr/>
        </p:nvGrpSpPr>
        <p:grpSpPr>
          <a:xfrm>
            <a:off x="6985094" y="3724429"/>
            <a:ext cx="2401712" cy="2921304"/>
            <a:chOff x="4496514" y="1910343"/>
            <a:chExt cx="2401712" cy="2921304"/>
          </a:xfrm>
        </p:grpSpPr>
        <p:grpSp>
          <p:nvGrpSpPr>
            <p:cNvPr id="44" name="Grupo 43"/>
            <p:cNvGrpSpPr/>
            <p:nvPr/>
          </p:nvGrpSpPr>
          <p:grpSpPr>
            <a:xfrm>
              <a:off x="4496514" y="1910343"/>
              <a:ext cx="2401712" cy="2921304"/>
              <a:chOff x="800100" y="939496"/>
              <a:chExt cx="2401712" cy="2921304"/>
            </a:xfrm>
          </p:grpSpPr>
          <p:sp>
            <p:nvSpPr>
              <p:cNvPr id="46" name="Rectángulo 45"/>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Triángulo isósceles 46"/>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45" name="CuadroTexto 44"/>
            <p:cNvSpPr txBox="1"/>
            <p:nvPr/>
          </p:nvSpPr>
          <p:spPr>
            <a:xfrm>
              <a:off x="5260113" y="2619132"/>
              <a:ext cx="646331" cy="369332"/>
            </a:xfrm>
            <a:prstGeom prst="rect">
              <a:avLst/>
            </a:prstGeom>
            <a:noFill/>
          </p:spPr>
          <p:txBody>
            <a:bodyPr wrap="none" rtlCol="0">
              <a:spAutoFit/>
            </a:bodyPr>
            <a:lstStyle/>
            <a:p>
              <a:r>
                <a:rPr lang="es-MX" dirty="0" err="1" smtClean="0"/>
                <a:t>prod</a:t>
              </a:r>
              <a:endParaRPr lang="es-MX" dirty="0"/>
            </a:p>
          </p:txBody>
        </p:sp>
      </p:grpSp>
      <p:sp>
        <p:nvSpPr>
          <p:cNvPr id="48" name="Elipse 47"/>
          <p:cNvSpPr/>
          <p:nvPr/>
        </p:nvSpPr>
        <p:spPr>
          <a:xfrm>
            <a:off x="4332505" y="5889581"/>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9" name="Rectángulo 48"/>
          <p:cNvSpPr/>
          <p:nvPr/>
        </p:nvSpPr>
        <p:spPr>
          <a:xfrm>
            <a:off x="3786405" y="5211138"/>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0" name="Triángulo isósceles 49"/>
          <p:cNvSpPr/>
          <p:nvPr/>
        </p:nvSpPr>
        <p:spPr>
          <a:xfrm>
            <a:off x="3324190" y="5889581"/>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1" name="Elipse 50"/>
          <p:cNvSpPr/>
          <p:nvPr/>
        </p:nvSpPr>
        <p:spPr>
          <a:xfrm>
            <a:off x="8525900" y="582734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2" name="Rectángulo 51"/>
          <p:cNvSpPr/>
          <p:nvPr/>
        </p:nvSpPr>
        <p:spPr>
          <a:xfrm>
            <a:off x="7979800" y="5148906"/>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3" name="Triángulo isósceles 52"/>
          <p:cNvSpPr/>
          <p:nvPr/>
        </p:nvSpPr>
        <p:spPr>
          <a:xfrm>
            <a:off x="7517585" y="582734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25119283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48" grpId="0" animBg="1"/>
      <p:bldP spid="49" grpId="0" animBg="1"/>
      <p:bldP spid="50" grpId="0" animBg="1"/>
      <p:bldP spid="51" grpId="0" animBg="1"/>
      <p:bldP spid="52" grpId="0" animBg="1"/>
      <p:bldP spid="5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Namespaces</a:t>
            </a:r>
            <a:endParaRPr lang="es-MX" dirty="0"/>
          </a:p>
        </p:txBody>
      </p:sp>
      <p:grpSp>
        <p:nvGrpSpPr>
          <p:cNvPr id="4" name="Grupo 3"/>
          <p:cNvGrpSpPr/>
          <p:nvPr/>
        </p:nvGrpSpPr>
        <p:grpSpPr>
          <a:xfrm>
            <a:off x="735009" y="1477384"/>
            <a:ext cx="2401712" cy="2921304"/>
            <a:chOff x="4496514" y="1910343"/>
            <a:chExt cx="2401712" cy="2921304"/>
          </a:xfrm>
        </p:grpSpPr>
        <p:grpSp>
          <p:nvGrpSpPr>
            <p:cNvPr id="5" name="Grupo 4"/>
            <p:cNvGrpSpPr/>
            <p:nvPr/>
          </p:nvGrpSpPr>
          <p:grpSpPr>
            <a:xfrm>
              <a:off x="4496514" y="1910343"/>
              <a:ext cx="2401712" cy="2921304"/>
              <a:chOff x="800100" y="939496"/>
              <a:chExt cx="2401712" cy="2921304"/>
            </a:xfrm>
          </p:grpSpPr>
          <p:sp>
            <p:nvSpPr>
              <p:cNvPr id="7" name="Rectángulo 6"/>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Triángulo isósceles 7"/>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 name="CuadroTexto 5"/>
            <p:cNvSpPr txBox="1"/>
            <p:nvPr/>
          </p:nvSpPr>
          <p:spPr>
            <a:xfrm>
              <a:off x="5260113" y="2619132"/>
              <a:ext cx="877163" cy="369332"/>
            </a:xfrm>
            <a:prstGeom prst="rect">
              <a:avLst/>
            </a:prstGeom>
            <a:noFill/>
          </p:spPr>
          <p:txBody>
            <a:bodyPr wrap="none" rtlCol="0">
              <a:spAutoFit/>
            </a:bodyPr>
            <a:lstStyle/>
            <a:p>
              <a:r>
                <a:rPr lang="es-MX" dirty="0" smtClean="0"/>
                <a:t>default</a:t>
              </a:r>
              <a:endParaRPr lang="es-MX" dirty="0"/>
            </a:p>
          </p:txBody>
        </p:sp>
      </p:grpSp>
      <p:grpSp>
        <p:nvGrpSpPr>
          <p:cNvPr id="9" name="Grupo 8"/>
          <p:cNvGrpSpPr/>
          <p:nvPr/>
        </p:nvGrpSpPr>
        <p:grpSpPr>
          <a:xfrm>
            <a:off x="8370014" y="1477384"/>
            <a:ext cx="2401712" cy="2921304"/>
            <a:chOff x="7823914" y="1910343"/>
            <a:chExt cx="2401712" cy="2921304"/>
          </a:xfrm>
        </p:grpSpPr>
        <p:grpSp>
          <p:nvGrpSpPr>
            <p:cNvPr id="10" name="Grupo 9"/>
            <p:cNvGrpSpPr/>
            <p:nvPr/>
          </p:nvGrpSpPr>
          <p:grpSpPr>
            <a:xfrm>
              <a:off x="7823914" y="1910343"/>
              <a:ext cx="2401712" cy="2921304"/>
              <a:chOff x="800100" y="939496"/>
              <a:chExt cx="2401712" cy="2921304"/>
            </a:xfrm>
          </p:grpSpPr>
          <p:sp>
            <p:nvSpPr>
              <p:cNvPr id="12" name="Rectángulo 11"/>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Triángulo isósceles 12"/>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 name="CuadroTexto 10"/>
            <p:cNvSpPr txBox="1"/>
            <p:nvPr/>
          </p:nvSpPr>
          <p:spPr>
            <a:xfrm>
              <a:off x="8746488" y="2636526"/>
              <a:ext cx="556563" cy="369332"/>
            </a:xfrm>
            <a:prstGeom prst="rect">
              <a:avLst/>
            </a:prstGeom>
            <a:noFill/>
          </p:spPr>
          <p:txBody>
            <a:bodyPr wrap="none" rtlCol="0">
              <a:spAutoFit/>
            </a:bodyPr>
            <a:lstStyle/>
            <a:p>
              <a:r>
                <a:rPr lang="es-MX" dirty="0" err="1" smtClean="0"/>
                <a:t>dev</a:t>
              </a:r>
              <a:endParaRPr lang="es-MX" dirty="0"/>
            </a:p>
          </p:txBody>
        </p:sp>
      </p:grpSp>
      <p:sp>
        <p:nvSpPr>
          <p:cNvPr id="14" name="Elipse 13"/>
          <p:cNvSpPr/>
          <p:nvPr/>
        </p:nvSpPr>
        <p:spPr>
          <a:xfrm>
            <a:off x="2208915" y="354662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Rectángulo 14"/>
          <p:cNvSpPr/>
          <p:nvPr/>
        </p:nvSpPr>
        <p:spPr>
          <a:xfrm>
            <a:off x="1662815" y="2868186"/>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db</a:t>
            </a:r>
            <a:endParaRPr lang="es-MX" dirty="0"/>
          </a:p>
        </p:txBody>
      </p:sp>
      <p:sp>
        <p:nvSpPr>
          <p:cNvPr id="16" name="Triángulo isósceles 15"/>
          <p:cNvSpPr/>
          <p:nvPr/>
        </p:nvSpPr>
        <p:spPr>
          <a:xfrm>
            <a:off x="1200600" y="354662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p:cNvSpPr/>
          <p:nvPr/>
        </p:nvSpPr>
        <p:spPr>
          <a:xfrm>
            <a:off x="9810921" y="354662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Rectángulo 17"/>
          <p:cNvSpPr/>
          <p:nvPr/>
        </p:nvSpPr>
        <p:spPr>
          <a:xfrm>
            <a:off x="9264821" y="2868186"/>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db</a:t>
            </a:r>
            <a:endParaRPr lang="es-MX" dirty="0"/>
          </a:p>
        </p:txBody>
      </p:sp>
      <p:sp>
        <p:nvSpPr>
          <p:cNvPr id="19" name="Triángulo isósceles 18"/>
          <p:cNvSpPr/>
          <p:nvPr/>
        </p:nvSpPr>
        <p:spPr>
          <a:xfrm>
            <a:off x="8802606" y="354662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CuadroTexto 20"/>
          <p:cNvSpPr txBox="1"/>
          <p:nvPr/>
        </p:nvSpPr>
        <p:spPr>
          <a:xfrm>
            <a:off x="791962" y="4619931"/>
            <a:ext cx="228780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MX" dirty="0" err="1" smtClean="0"/>
              <a:t>Mysql.connect</a:t>
            </a:r>
            <a:r>
              <a:rPr lang="es-MX" dirty="0" smtClean="0"/>
              <a:t>(“</a:t>
            </a:r>
            <a:r>
              <a:rPr lang="es-MX" dirty="0" err="1" smtClean="0"/>
              <a:t>db</a:t>
            </a:r>
            <a:r>
              <a:rPr lang="es-MX" dirty="0" smtClean="0"/>
              <a:t>”);</a:t>
            </a:r>
            <a:endParaRPr lang="es-MX" dirty="0"/>
          </a:p>
        </p:txBody>
      </p:sp>
      <p:cxnSp>
        <p:nvCxnSpPr>
          <p:cNvPr id="23" name="Conector recto de flecha 22"/>
          <p:cNvCxnSpPr/>
          <p:nvPr/>
        </p:nvCxnSpPr>
        <p:spPr>
          <a:xfrm flipV="1">
            <a:off x="1790700" y="3416300"/>
            <a:ext cx="145165" cy="1203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uadroTexto 23"/>
          <p:cNvSpPr txBox="1"/>
          <p:nvPr/>
        </p:nvSpPr>
        <p:spPr>
          <a:xfrm>
            <a:off x="791962" y="5167650"/>
            <a:ext cx="39728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MX" dirty="0" err="1" smtClean="0"/>
              <a:t>Mysql.connect</a:t>
            </a:r>
            <a:r>
              <a:rPr lang="es-MX" dirty="0" smtClean="0"/>
              <a:t>(“</a:t>
            </a:r>
            <a:r>
              <a:rPr lang="es-MX" dirty="0" err="1" smtClean="0"/>
              <a:t>db.dev.srv.cluster.local</a:t>
            </a:r>
            <a:r>
              <a:rPr lang="es-MX" dirty="0" smtClean="0"/>
              <a:t>”);</a:t>
            </a:r>
            <a:endParaRPr lang="es-MX" dirty="0"/>
          </a:p>
        </p:txBody>
      </p:sp>
      <p:cxnSp>
        <p:nvCxnSpPr>
          <p:cNvPr id="26" name="Conector recto de flecha 25"/>
          <p:cNvCxnSpPr>
            <a:endCxn id="18" idx="1"/>
          </p:cNvCxnSpPr>
          <p:nvPr/>
        </p:nvCxnSpPr>
        <p:spPr>
          <a:xfrm flipV="1">
            <a:off x="4445000" y="3096786"/>
            <a:ext cx="4819821" cy="2070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uadroTexto 26"/>
          <p:cNvSpPr txBox="1"/>
          <p:nvPr/>
        </p:nvSpPr>
        <p:spPr>
          <a:xfrm>
            <a:off x="6410444" y="4912867"/>
            <a:ext cx="4784323" cy="646331"/>
          </a:xfrm>
          <a:prstGeom prst="rect">
            <a:avLst/>
          </a:prstGeom>
          <a:noFill/>
        </p:spPr>
        <p:txBody>
          <a:bodyPr wrap="none" rtlCol="0">
            <a:spAutoFit/>
          </a:bodyPr>
          <a:lstStyle/>
          <a:p>
            <a:r>
              <a:rPr lang="es-MX" sz="3600" dirty="0" err="1" smtClean="0"/>
              <a:t>db.dev.srv.cluster.local</a:t>
            </a:r>
            <a:endParaRPr lang="es-MX" sz="3600" dirty="0"/>
          </a:p>
        </p:txBody>
      </p:sp>
      <p:sp>
        <p:nvSpPr>
          <p:cNvPr id="29" name="Corchetes 28"/>
          <p:cNvSpPr/>
          <p:nvPr/>
        </p:nvSpPr>
        <p:spPr>
          <a:xfrm>
            <a:off x="8661400" y="4848531"/>
            <a:ext cx="2412999" cy="914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30" name="CuadroTexto 29"/>
          <p:cNvSpPr txBox="1"/>
          <p:nvPr/>
        </p:nvSpPr>
        <p:spPr>
          <a:xfrm>
            <a:off x="9397257" y="5618577"/>
            <a:ext cx="941283" cy="369332"/>
          </a:xfrm>
          <a:prstGeom prst="rect">
            <a:avLst/>
          </a:prstGeom>
          <a:noFill/>
        </p:spPr>
        <p:txBody>
          <a:bodyPr wrap="none" rtlCol="0">
            <a:spAutoFit/>
          </a:bodyPr>
          <a:lstStyle/>
          <a:p>
            <a:r>
              <a:rPr lang="es-MX" dirty="0" err="1" smtClean="0"/>
              <a:t>domain</a:t>
            </a:r>
            <a:endParaRPr lang="es-MX" dirty="0"/>
          </a:p>
        </p:txBody>
      </p:sp>
      <p:sp>
        <p:nvSpPr>
          <p:cNvPr id="31" name="Corchetes 30"/>
          <p:cNvSpPr/>
          <p:nvPr/>
        </p:nvSpPr>
        <p:spPr>
          <a:xfrm>
            <a:off x="7925540" y="4833496"/>
            <a:ext cx="646959" cy="914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32" name="CuadroTexto 31"/>
          <p:cNvSpPr txBox="1"/>
          <p:nvPr/>
        </p:nvSpPr>
        <p:spPr>
          <a:xfrm>
            <a:off x="7979939" y="5669510"/>
            <a:ext cx="752129" cy="307777"/>
          </a:xfrm>
          <a:prstGeom prst="rect">
            <a:avLst/>
          </a:prstGeom>
          <a:noFill/>
        </p:spPr>
        <p:txBody>
          <a:bodyPr wrap="none" rtlCol="0">
            <a:spAutoFit/>
          </a:bodyPr>
          <a:lstStyle/>
          <a:p>
            <a:r>
              <a:rPr lang="es-MX" sz="1400" dirty="0" err="1" smtClean="0"/>
              <a:t>service</a:t>
            </a:r>
            <a:endParaRPr lang="es-MX" sz="1400" dirty="0"/>
          </a:p>
        </p:txBody>
      </p:sp>
      <p:sp>
        <p:nvSpPr>
          <p:cNvPr id="33" name="Corchetes 32"/>
          <p:cNvSpPr/>
          <p:nvPr/>
        </p:nvSpPr>
        <p:spPr>
          <a:xfrm>
            <a:off x="7116971" y="4848531"/>
            <a:ext cx="744943" cy="914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34" name="CuadroTexto 33"/>
          <p:cNvSpPr txBox="1"/>
          <p:nvPr/>
        </p:nvSpPr>
        <p:spPr>
          <a:xfrm>
            <a:off x="6973552" y="5680132"/>
            <a:ext cx="1109599" cy="307777"/>
          </a:xfrm>
          <a:prstGeom prst="rect">
            <a:avLst/>
          </a:prstGeom>
          <a:noFill/>
        </p:spPr>
        <p:txBody>
          <a:bodyPr wrap="none" rtlCol="0">
            <a:spAutoFit/>
          </a:bodyPr>
          <a:lstStyle/>
          <a:p>
            <a:r>
              <a:rPr lang="es-MX" sz="1400" dirty="0" err="1" smtClean="0"/>
              <a:t>namespace</a:t>
            </a:r>
            <a:endParaRPr lang="es-MX" sz="1400" dirty="0"/>
          </a:p>
        </p:txBody>
      </p:sp>
      <p:sp>
        <p:nvSpPr>
          <p:cNvPr id="35" name="Corchetes 34"/>
          <p:cNvSpPr/>
          <p:nvPr/>
        </p:nvSpPr>
        <p:spPr>
          <a:xfrm>
            <a:off x="6268486" y="4833496"/>
            <a:ext cx="744943" cy="914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36" name="CuadroTexto 35"/>
          <p:cNvSpPr txBox="1"/>
          <p:nvPr/>
        </p:nvSpPr>
        <p:spPr>
          <a:xfrm>
            <a:off x="5771539" y="5680132"/>
            <a:ext cx="1279517" cy="307777"/>
          </a:xfrm>
          <a:prstGeom prst="rect">
            <a:avLst/>
          </a:prstGeom>
          <a:noFill/>
        </p:spPr>
        <p:txBody>
          <a:bodyPr wrap="none" rtlCol="0">
            <a:spAutoFit/>
          </a:bodyPr>
          <a:lstStyle/>
          <a:p>
            <a:r>
              <a:rPr lang="es-MX" sz="1400" dirty="0" err="1" smtClean="0"/>
              <a:t>Service</a:t>
            </a:r>
            <a:r>
              <a:rPr lang="es-MX" sz="1400" dirty="0" smtClean="0"/>
              <a:t> </a:t>
            </a:r>
            <a:r>
              <a:rPr lang="es-MX" sz="1400" dirty="0" err="1" smtClean="0"/>
              <a:t>name</a:t>
            </a:r>
            <a:endParaRPr lang="es-MX" sz="1400" dirty="0"/>
          </a:p>
        </p:txBody>
      </p:sp>
    </p:spTree>
    <p:extLst>
      <p:ext uri="{BB962C8B-B14F-4D97-AF65-F5344CB8AC3E}">
        <p14:creationId xmlns:p14="http://schemas.microsoft.com/office/powerpoint/2010/main" val="76826170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Namespaces</a:t>
            </a:r>
            <a:endParaRPr lang="es-MX" dirty="0"/>
          </a:p>
        </p:txBody>
      </p:sp>
      <p:grpSp>
        <p:nvGrpSpPr>
          <p:cNvPr id="12" name="Grupo 11"/>
          <p:cNvGrpSpPr/>
          <p:nvPr/>
        </p:nvGrpSpPr>
        <p:grpSpPr>
          <a:xfrm>
            <a:off x="1168401" y="1566285"/>
            <a:ext cx="1193620" cy="1390802"/>
            <a:chOff x="6172201" y="1515485"/>
            <a:chExt cx="1193620" cy="1390802"/>
          </a:xfrm>
        </p:grpSpPr>
        <p:grpSp>
          <p:nvGrpSpPr>
            <p:cNvPr id="5" name="Grupo 4"/>
            <p:cNvGrpSpPr/>
            <p:nvPr/>
          </p:nvGrpSpPr>
          <p:grpSpPr>
            <a:xfrm>
              <a:off x="6172201" y="1515485"/>
              <a:ext cx="1193620" cy="1390802"/>
              <a:chOff x="800100" y="939496"/>
              <a:chExt cx="2401712" cy="2921304"/>
            </a:xfrm>
          </p:grpSpPr>
          <p:sp>
            <p:nvSpPr>
              <p:cNvPr id="7" name="Rectángulo 6"/>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Triángulo isósceles 7"/>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 name="CuadroTexto 5"/>
            <p:cNvSpPr txBox="1"/>
            <p:nvPr/>
          </p:nvSpPr>
          <p:spPr>
            <a:xfrm>
              <a:off x="6333072" y="1746858"/>
              <a:ext cx="435939" cy="175835"/>
            </a:xfrm>
            <a:prstGeom prst="rect">
              <a:avLst/>
            </a:prstGeom>
            <a:noFill/>
          </p:spPr>
          <p:txBody>
            <a:bodyPr wrap="none" rtlCol="0">
              <a:spAutoFit/>
            </a:bodyPr>
            <a:lstStyle/>
            <a:p>
              <a:r>
                <a:rPr lang="es-MX" dirty="0" smtClean="0"/>
                <a:t>default</a:t>
              </a:r>
              <a:endParaRPr lang="es-MX" dirty="0"/>
            </a:p>
          </p:txBody>
        </p:sp>
        <p:sp>
          <p:nvSpPr>
            <p:cNvPr id="9" name="Elipse 8"/>
            <p:cNvSpPr/>
            <p:nvPr/>
          </p:nvSpPr>
          <p:spPr>
            <a:xfrm>
              <a:off x="6923634" y="217918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Rectángulo 9"/>
            <p:cNvSpPr/>
            <p:nvPr/>
          </p:nvSpPr>
          <p:spPr>
            <a:xfrm>
              <a:off x="6222911" y="2164475"/>
              <a:ext cx="431889"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Triángulo isósceles 10"/>
            <p:cNvSpPr/>
            <p:nvPr/>
          </p:nvSpPr>
          <p:spPr>
            <a:xfrm>
              <a:off x="6558110" y="240778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3" name="Grupo 12"/>
          <p:cNvGrpSpPr/>
          <p:nvPr/>
        </p:nvGrpSpPr>
        <p:grpSpPr>
          <a:xfrm>
            <a:off x="1168401" y="3134361"/>
            <a:ext cx="1193620" cy="1390802"/>
            <a:chOff x="6172201" y="1515485"/>
            <a:chExt cx="1193620" cy="1390802"/>
          </a:xfrm>
        </p:grpSpPr>
        <p:grpSp>
          <p:nvGrpSpPr>
            <p:cNvPr id="14" name="Grupo 13"/>
            <p:cNvGrpSpPr/>
            <p:nvPr/>
          </p:nvGrpSpPr>
          <p:grpSpPr>
            <a:xfrm>
              <a:off x="6172201" y="1515485"/>
              <a:ext cx="1193620" cy="1390802"/>
              <a:chOff x="800100" y="939496"/>
              <a:chExt cx="2401712" cy="2921304"/>
            </a:xfrm>
          </p:grpSpPr>
          <p:sp>
            <p:nvSpPr>
              <p:cNvPr id="19" name="Rectángulo 18"/>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Triángulo isósceles 19"/>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 name="CuadroTexto 14"/>
            <p:cNvSpPr txBox="1"/>
            <p:nvPr/>
          </p:nvSpPr>
          <p:spPr>
            <a:xfrm>
              <a:off x="6333072" y="1746858"/>
              <a:ext cx="684803" cy="369332"/>
            </a:xfrm>
            <a:prstGeom prst="rect">
              <a:avLst/>
            </a:prstGeom>
            <a:noFill/>
          </p:spPr>
          <p:txBody>
            <a:bodyPr wrap="none" rtlCol="0">
              <a:spAutoFit/>
            </a:bodyPr>
            <a:lstStyle/>
            <a:p>
              <a:r>
                <a:rPr lang="es-MX" dirty="0" smtClean="0"/>
                <a:t>  </a:t>
              </a:r>
              <a:r>
                <a:rPr lang="es-MX" dirty="0" err="1" smtClean="0"/>
                <a:t>dev</a:t>
              </a:r>
              <a:endParaRPr lang="es-MX" dirty="0"/>
            </a:p>
          </p:txBody>
        </p:sp>
        <p:sp>
          <p:nvSpPr>
            <p:cNvPr id="16" name="Elipse 15"/>
            <p:cNvSpPr/>
            <p:nvPr/>
          </p:nvSpPr>
          <p:spPr>
            <a:xfrm>
              <a:off x="6923634" y="217918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Rectángulo 16"/>
            <p:cNvSpPr/>
            <p:nvPr/>
          </p:nvSpPr>
          <p:spPr>
            <a:xfrm>
              <a:off x="6222911" y="2164475"/>
              <a:ext cx="431889"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Triángulo isósceles 17"/>
            <p:cNvSpPr/>
            <p:nvPr/>
          </p:nvSpPr>
          <p:spPr>
            <a:xfrm>
              <a:off x="6558110" y="240778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1" name="Grupo 20"/>
          <p:cNvGrpSpPr/>
          <p:nvPr/>
        </p:nvGrpSpPr>
        <p:grpSpPr>
          <a:xfrm>
            <a:off x="1168401" y="4704450"/>
            <a:ext cx="1193620" cy="1390802"/>
            <a:chOff x="6172201" y="1515485"/>
            <a:chExt cx="1193620" cy="1390802"/>
          </a:xfrm>
        </p:grpSpPr>
        <p:grpSp>
          <p:nvGrpSpPr>
            <p:cNvPr id="22" name="Grupo 21"/>
            <p:cNvGrpSpPr/>
            <p:nvPr/>
          </p:nvGrpSpPr>
          <p:grpSpPr>
            <a:xfrm>
              <a:off x="6172201" y="1515485"/>
              <a:ext cx="1193620" cy="1390802"/>
              <a:chOff x="800100" y="939496"/>
              <a:chExt cx="2401712" cy="2921304"/>
            </a:xfrm>
          </p:grpSpPr>
          <p:sp>
            <p:nvSpPr>
              <p:cNvPr id="27" name="Rectángulo 26"/>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Triángulo isósceles 27"/>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3" name="CuadroTexto 22"/>
            <p:cNvSpPr txBox="1"/>
            <p:nvPr/>
          </p:nvSpPr>
          <p:spPr>
            <a:xfrm>
              <a:off x="6333072" y="1746858"/>
              <a:ext cx="774571" cy="369332"/>
            </a:xfrm>
            <a:prstGeom prst="rect">
              <a:avLst/>
            </a:prstGeom>
            <a:noFill/>
          </p:spPr>
          <p:txBody>
            <a:bodyPr wrap="none" rtlCol="0">
              <a:spAutoFit/>
            </a:bodyPr>
            <a:lstStyle/>
            <a:p>
              <a:r>
                <a:rPr lang="es-MX" dirty="0" smtClean="0"/>
                <a:t>  </a:t>
              </a:r>
              <a:r>
                <a:rPr lang="es-MX" dirty="0" err="1" smtClean="0"/>
                <a:t>prod</a:t>
              </a:r>
              <a:endParaRPr lang="es-MX" dirty="0"/>
            </a:p>
          </p:txBody>
        </p:sp>
        <p:sp>
          <p:nvSpPr>
            <p:cNvPr id="24" name="Elipse 23"/>
            <p:cNvSpPr/>
            <p:nvPr/>
          </p:nvSpPr>
          <p:spPr>
            <a:xfrm>
              <a:off x="6923634" y="217918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24"/>
            <p:cNvSpPr/>
            <p:nvPr/>
          </p:nvSpPr>
          <p:spPr>
            <a:xfrm>
              <a:off x="6222911" y="2164475"/>
              <a:ext cx="431889"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Triángulo isósceles 25"/>
            <p:cNvSpPr/>
            <p:nvPr/>
          </p:nvSpPr>
          <p:spPr>
            <a:xfrm>
              <a:off x="6558110" y="240778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9" name="Rectángulo 28"/>
          <p:cNvSpPr/>
          <p:nvPr/>
        </p:nvSpPr>
        <p:spPr>
          <a:xfrm>
            <a:off x="2971800" y="1409701"/>
            <a:ext cx="2032000" cy="49911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MX" dirty="0" err="1" smtClean="0"/>
              <a:t>Worker</a:t>
            </a:r>
            <a:r>
              <a:rPr lang="es-MX" dirty="0" smtClean="0"/>
              <a:t> </a:t>
            </a:r>
            <a:r>
              <a:rPr lang="es-MX" dirty="0" err="1" smtClean="0"/>
              <a:t>Node</a:t>
            </a:r>
            <a:endParaRPr lang="es-MX" dirty="0"/>
          </a:p>
        </p:txBody>
      </p:sp>
      <p:sp>
        <p:nvSpPr>
          <p:cNvPr id="30" name="Rectángulo 29"/>
          <p:cNvSpPr/>
          <p:nvPr/>
        </p:nvSpPr>
        <p:spPr>
          <a:xfrm>
            <a:off x="5384800" y="1409701"/>
            <a:ext cx="2032000" cy="49911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MX" dirty="0" err="1" smtClean="0"/>
              <a:t>Worker</a:t>
            </a:r>
            <a:r>
              <a:rPr lang="es-MX" dirty="0" smtClean="0"/>
              <a:t> </a:t>
            </a:r>
            <a:r>
              <a:rPr lang="es-MX" dirty="0" err="1" smtClean="0"/>
              <a:t>Node</a:t>
            </a:r>
            <a:endParaRPr lang="es-MX" dirty="0"/>
          </a:p>
        </p:txBody>
      </p:sp>
      <p:sp>
        <p:nvSpPr>
          <p:cNvPr id="31" name="Rectángulo 30"/>
          <p:cNvSpPr/>
          <p:nvPr/>
        </p:nvSpPr>
        <p:spPr>
          <a:xfrm>
            <a:off x="7797800" y="1409935"/>
            <a:ext cx="2032000" cy="49911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MX" dirty="0" err="1" smtClean="0"/>
              <a:t>Worker</a:t>
            </a:r>
            <a:r>
              <a:rPr lang="es-MX" dirty="0" smtClean="0"/>
              <a:t> </a:t>
            </a:r>
            <a:r>
              <a:rPr lang="es-MX" dirty="0" err="1" smtClean="0"/>
              <a:t>Node</a:t>
            </a:r>
            <a:endParaRPr lang="es-MX" dirty="0"/>
          </a:p>
        </p:txBody>
      </p:sp>
      <p:sp>
        <p:nvSpPr>
          <p:cNvPr id="32" name="Rectángulo redondeado 31"/>
          <p:cNvSpPr/>
          <p:nvPr/>
        </p:nvSpPr>
        <p:spPr>
          <a:xfrm>
            <a:off x="2603500" y="1797658"/>
            <a:ext cx="7747000" cy="1118131"/>
          </a:xfrm>
          <a:prstGeom prst="roundRect">
            <a:avLst/>
          </a:prstGeom>
          <a:solidFill>
            <a:srgbClr val="C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Rectángulo redondeado 32"/>
          <p:cNvSpPr/>
          <p:nvPr/>
        </p:nvSpPr>
        <p:spPr>
          <a:xfrm>
            <a:off x="2603500" y="3298301"/>
            <a:ext cx="7747000" cy="1118131"/>
          </a:xfrm>
          <a:prstGeom prst="roundRect">
            <a:avLst/>
          </a:prstGeom>
          <a:solidFill>
            <a:srgbClr val="00B05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redondeado 33"/>
          <p:cNvSpPr/>
          <p:nvPr/>
        </p:nvSpPr>
        <p:spPr>
          <a:xfrm>
            <a:off x="2581276" y="4809088"/>
            <a:ext cx="7747000" cy="1118131"/>
          </a:xfrm>
          <a:prstGeom prst="roundRect">
            <a:avLst/>
          </a:prstGeom>
          <a:solidFill>
            <a:srgbClr val="FFC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Elipse 34"/>
          <p:cNvSpPr/>
          <p:nvPr/>
        </p:nvSpPr>
        <p:spPr>
          <a:xfrm>
            <a:off x="6192407" y="2155480"/>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Rectángulo 35"/>
          <p:cNvSpPr/>
          <p:nvPr/>
        </p:nvSpPr>
        <p:spPr>
          <a:xfrm>
            <a:off x="3605915" y="2148270"/>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 name="Triángulo isósceles 36"/>
          <p:cNvSpPr/>
          <p:nvPr/>
        </p:nvSpPr>
        <p:spPr>
          <a:xfrm>
            <a:off x="8813800" y="2155480"/>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Elipse 37"/>
          <p:cNvSpPr/>
          <p:nvPr/>
        </p:nvSpPr>
        <p:spPr>
          <a:xfrm>
            <a:off x="3709828" y="3628766"/>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Rectángulo 38"/>
          <p:cNvSpPr/>
          <p:nvPr/>
        </p:nvSpPr>
        <p:spPr>
          <a:xfrm>
            <a:off x="6098507" y="3569465"/>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0" name="Triángulo isósceles 39"/>
          <p:cNvSpPr/>
          <p:nvPr/>
        </p:nvSpPr>
        <p:spPr>
          <a:xfrm>
            <a:off x="8813800" y="3629474"/>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 name="Elipse 40"/>
          <p:cNvSpPr/>
          <p:nvPr/>
        </p:nvSpPr>
        <p:spPr>
          <a:xfrm>
            <a:off x="8813800" y="5139553"/>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Rectángulo 41"/>
          <p:cNvSpPr/>
          <p:nvPr/>
        </p:nvSpPr>
        <p:spPr>
          <a:xfrm>
            <a:off x="3605915" y="5104448"/>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Triángulo isósceles 42"/>
          <p:cNvSpPr/>
          <p:nvPr/>
        </p:nvSpPr>
        <p:spPr>
          <a:xfrm>
            <a:off x="6182392" y="5139553"/>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4" name="Pergamino vertical 43"/>
          <p:cNvSpPr/>
          <p:nvPr/>
        </p:nvSpPr>
        <p:spPr>
          <a:xfrm>
            <a:off x="321592" y="3751846"/>
            <a:ext cx="449843" cy="615052"/>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Pergamino vertical 44"/>
          <p:cNvSpPr/>
          <p:nvPr/>
        </p:nvSpPr>
        <p:spPr>
          <a:xfrm>
            <a:off x="305616" y="5305155"/>
            <a:ext cx="449843" cy="615052"/>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Pergamino vertical 45"/>
          <p:cNvSpPr/>
          <p:nvPr/>
        </p:nvSpPr>
        <p:spPr>
          <a:xfrm>
            <a:off x="321591" y="2198537"/>
            <a:ext cx="449843" cy="615052"/>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622178547"/>
      </p:ext>
    </p:extLst>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a:t> </a:t>
            </a:r>
            <a:r>
              <a:rPr lang="es-MX" dirty="0" smtClean="0"/>
              <a:t>- </a:t>
            </a:r>
            <a:r>
              <a:rPr lang="es-MX" dirty="0" err="1" smtClean="0"/>
              <a:t>Services</a:t>
            </a:r>
            <a:endParaRPr lang="es-MX" dirty="0"/>
          </a:p>
        </p:txBody>
      </p:sp>
      <p:pic>
        <p:nvPicPr>
          <p:cNvPr id="4" name="Imagen 3"/>
          <p:cNvPicPr>
            <a:picLocks noChangeAspect="1"/>
          </p:cNvPicPr>
          <p:nvPr/>
        </p:nvPicPr>
        <p:blipFill>
          <a:blip r:embed="rId2"/>
          <a:stretch>
            <a:fillRect/>
          </a:stretch>
        </p:blipFill>
        <p:spPr>
          <a:xfrm>
            <a:off x="855663" y="1323974"/>
            <a:ext cx="10563225" cy="5242489"/>
          </a:xfrm>
          <a:prstGeom prst="rect">
            <a:avLst/>
          </a:prstGeom>
        </p:spPr>
      </p:pic>
      <p:pic>
        <p:nvPicPr>
          <p:cNvPr id="7" name="Imagen 6"/>
          <p:cNvPicPr>
            <a:picLocks noChangeAspect="1"/>
          </p:cNvPicPr>
          <p:nvPr/>
        </p:nvPicPr>
        <p:blipFill>
          <a:blip r:embed="rId3"/>
          <a:stretch>
            <a:fillRect/>
          </a:stretch>
        </p:blipFill>
        <p:spPr>
          <a:xfrm>
            <a:off x="4914900" y="3532187"/>
            <a:ext cx="609600" cy="581025"/>
          </a:xfrm>
          <a:prstGeom prst="rect">
            <a:avLst/>
          </a:prstGeom>
        </p:spPr>
      </p:pic>
      <p:pic>
        <p:nvPicPr>
          <p:cNvPr id="8" name="Imagen 7"/>
          <p:cNvPicPr>
            <a:picLocks noChangeAspect="1"/>
          </p:cNvPicPr>
          <p:nvPr/>
        </p:nvPicPr>
        <p:blipFill>
          <a:blip r:embed="rId3"/>
          <a:stretch>
            <a:fillRect/>
          </a:stretch>
        </p:blipFill>
        <p:spPr>
          <a:xfrm>
            <a:off x="2971800" y="5360987"/>
            <a:ext cx="609600" cy="581025"/>
          </a:xfrm>
          <a:prstGeom prst="rect">
            <a:avLst/>
          </a:prstGeom>
        </p:spPr>
      </p:pic>
      <p:pic>
        <p:nvPicPr>
          <p:cNvPr id="9" name="Imagen 8"/>
          <p:cNvPicPr>
            <a:picLocks noChangeAspect="1"/>
          </p:cNvPicPr>
          <p:nvPr/>
        </p:nvPicPr>
        <p:blipFill>
          <a:blip r:embed="rId3"/>
          <a:stretch>
            <a:fillRect/>
          </a:stretch>
        </p:blipFill>
        <p:spPr>
          <a:xfrm>
            <a:off x="6794500" y="5360987"/>
            <a:ext cx="609600" cy="581025"/>
          </a:xfrm>
          <a:prstGeom prst="rect">
            <a:avLst/>
          </a:prstGeom>
        </p:spPr>
      </p:pic>
    </p:spTree>
    <p:extLst>
      <p:ext uri="{BB962C8B-B14F-4D97-AF65-F5344CB8AC3E}">
        <p14:creationId xmlns:p14="http://schemas.microsoft.com/office/powerpoint/2010/main" val="4242611039"/>
      </p:ext>
    </p:extLst>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Services</a:t>
            </a:r>
            <a:endParaRPr lang="es-MX" dirty="0"/>
          </a:p>
        </p:txBody>
      </p:sp>
      <p:pic>
        <p:nvPicPr>
          <p:cNvPr id="4" name="Imagen 3"/>
          <p:cNvPicPr>
            <a:picLocks noChangeAspect="1"/>
          </p:cNvPicPr>
          <p:nvPr/>
        </p:nvPicPr>
        <p:blipFill>
          <a:blip r:embed="rId2"/>
          <a:stretch>
            <a:fillRect/>
          </a:stretch>
        </p:blipFill>
        <p:spPr>
          <a:xfrm>
            <a:off x="11080751" y="260351"/>
            <a:ext cx="476250" cy="466725"/>
          </a:xfrm>
          <a:prstGeom prst="rect">
            <a:avLst/>
          </a:prstGeom>
        </p:spPr>
      </p:pic>
      <p:pic>
        <p:nvPicPr>
          <p:cNvPr id="8" name="Imagen 7"/>
          <p:cNvPicPr>
            <a:picLocks noChangeAspect="1"/>
          </p:cNvPicPr>
          <p:nvPr/>
        </p:nvPicPr>
        <p:blipFill rotWithShape="1">
          <a:blip r:embed="rId3"/>
          <a:srcRect t="8381" b="4046"/>
          <a:stretch/>
        </p:blipFill>
        <p:spPr>
          <a:xfrm>
            <a:off x="737658" y="2085973"/>
            <a:ext cx="8422217" cy="3848100"/>
          </a:xfrm>
          <a:prstGeom prst="rect">
            <a:avLst/>
          </a:prstGeom>
        </p:spPr>
      </p:pic>
      <p:sp>
        <p:nvSpPr>
          <p:cNvPr id="9" name="Rectángulo 8"/>
          <p:cNvSpPr/>
          <p:nvPr/>
        </p:nvSpPr>
        <p:spPr>
          <a:xfrm>
            <a:off x="5461000" y="3825873"/>
            <a:ext cx="1092200" cy="571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Service</a:t>
            </a:r>
            <a:endParaRPr lang="es-MX" dirty="0"/>
          </a:p>
        </p:txBody>
      </p:sp>
      <p:sp>
        <p:nvSpPr>
          <p:cNvPr id="10" name="Rectángulo 9"/>
          <p:cNvSpPr/>
          <p:nvPr/>
        </p:nvSpPr>
        <p:spPr>
          <a:xfrm>
            <a:off x="4948766" y="2936873"/>
            <a:ext cx="334434" cy="7239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MX" dirty="0" smtClean="0"/>
              <a:t>30008</a:t>
            </a:r>
            <a:endParaRPr lang="es-MX" dirty="0"/>
          </a:p>
        </p:txBody>
      </p:sp>
      <p:pic>
        <p:nvPicPr>
          <p:cNvPr id="11" name="Imagen 10"/>
          <p:cNvPicPr>
            <a:picLocks noChangeAspect="1"/>
          </p:cNvPicPr>
          <p:nvPr/>
        </p:nvPicPr>
        <p:blipFill>
          <a:blip r:embed="rId4"/>
          <a:stretch>
            <a:fillRect/>
          </a:stretch>
        </p:blipFill>
        <p:spPr>
          <a:xfrm>
            <a:off x="10162381" y="1695450"/>
            <a:ext cx="1647825" cy="1428750"/>
          </a:xfrm>
          <a:prstGeom prst="rect">
            <a:avLst/>
          </a:prstGeom>
        </p:spPr>
      </p:pic>
      <p:pic>
        <p:nvPicPr>
          <p:cNvPr id="12" name="Imagen 11"/>
          <p:cNvPicPr>
            <a:picLocks noChangeAspect="1"/>
          </p:cNvPicPr>
          <p:nvPr/>
        </p:nvPicPr>
        <p:blipFill>
          <a:blip r:embed="rId5"/>
          <a:stretch>
            <a:fillRect/>
          </a:stretch>
        </p:blipFill>
        <p:spPr>
          <a:xfrm>
            <a:off x="10138569" y="3405186"/>
            <a:ext cx="1695450" cy="1209675"/>
          </a:xfrm>
          <a:prstGeom prst="rect">
            <a:avLst/>
          </a:prstGeom>
        </p:spPr>
      </p:pic>
      <p:pic>
        <p:nvPicPr>
          <p:cNvPr id="13" name="Imagen 12"/>
          <p:cNvPicPr>
            <a:picLocks noChangeAspect="1"/>
          </p:cNvPicPr>
          <p:nvPr/>
        </p:nvPicPr>
        <p:blipFill>
          <a:blip r:embed="rId6"/>
          <a:stretch>
            <a:fillRect/>
          </a:stretch>
        </p:blipFill>
        <p:spPr>
          <a:xfrm>
            <a:off x="10138569" y="4659312"/>
            <a:ext cx="1724025" cy="1857375"/>
          </a:xfrm>
          <a:prstGeom prst="rect">
            <a:avLst/>
          </a:prstGeom>
        </p:spPr>
      </p:pic>
    </p:spTree>
    <p:extLst>
      <p:ext uri="{BB962C8B-B14F-4D97-AF65-F5344CB8AC3E}">
        <p14:creationId xmlns:p14="http://schemas.microsoft.com/office/powerpoint/2010/main" val="60059491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Service</a:t>
            </a:r>
            <a:r>
              <a:rPr lang="es-MX" dirty="0" smtClean="0"/>
              <a:t> - </a:t>
            </a:r>
            <a:r>
              <a:rPr lang="es-MX" dirty="0" err="1" smtClean="0"/>
              <a:t>NodePort</a:t>
            </a:r>
            <a:endParaRPr lang="es-MX" dirty="0"/>
          </a:p>
        </p:txBody>
      </p:sp>
      <p:pic>
        <p:nvPicPr>
          <p:cNvPr id="4" name="Imagen 3"/>
          <p:cNvPicPr>
            <a:picLocks noChangeAspect="1"/>
          </p:cNvPicPr>
          <p:nvPr/>
        </p:nvPicPr>
        <p:blipFill rotWithShape="1">
          <a:blip r:embed="rId2"/>
          <a:srcRect t="8381" b="4046"/>
          <a:stretch/>
        </p:blipFill>
        <p:spPr>
          <a:xfrm>
            <a:off x="1029758" y="2009773"/>
            <a:ext cx="8422217" cy="3848100"/>
          </a:xfrm>
          <a:prstGeom prst="rect">
            <a:avLst/>
          </a:prstGeom>
        </p:spPr>
      </p:pic>
      <p:sp>
        <p:nvSpPr>
          <p:cNvPr id="5" name="Rectángulo 4"/>
          <p:cNvSpPr/>
          <p:nvPr/>
        </p:nvSpPr>
        <p:spPr>
          <a:xfrm>
            <a:off x="5875337" y="3445929"/>
            <a:ext cx="1092200" cy="571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Service</a:t>
            </a:r>
            <a:endParaRPr lang="es-MX" dirty="0"/>
          </a:p>
        </p:txBody>
      </p:sp>
      <p:sp>
        <p:nvSpPr>
          <p:cNvPr id="6" name="Rectángulo 5"/>
          <p:cNvSpPr/>
          <p:nvPr/>
        </p:nvSpPr>
        <p:spPr>
          <a:xfrm>
            <a:off x="5240866" y="2860673"/>
            <a:ext cx="334434" cy="7239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MX" dirty="0" smtClean="0"/>
              <a:t>30008</a:t>
            </a:r>
            <a:endParaRPr lang="es-MX" dirty="0"/>
          </a:p>
        </p:txBody>
      </p:sp>
      <p:sp>
        <p:nvSpPr>
          <p:cNvPr id="7" name="Rectángulo 6"/>
          <p:cNvSpPr/>
          <p:nvPr/>
        </p:nvSpPr>
        <p:spPr>
          <a:xfrm rot="5400000">
            <a:off x="7685086" y="3524246"/>
            <a:ext cx="334434" cy="41486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MX" dirty="0" smtClean="0"/>
              <a:t>80</a:t>
            </a:r>
            <a:endParaRPr lang="es-MX" dirty="0"/>
          </a:p>
        </p:txBody>
      </p:sp>
      <p:sp>
        <p:nvSpPr>
          <p:cNvPr id="8" name="Rectángulo 7"/>
          <p:cNvSpPr/>
          <p:nvPr/>
        </p:nvSpPr>
        <p:spPr>
          <a:xfrm>
            <a:off x="6967537" y="3445929"/>
            <a:ext cx="334434" cy="36407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MX" dirty="0" smtClean="0"/>
              <a:t>80</a:t>
            </a:r>
            <a:endParaRPr lang="es-MX" dirty="0"/>
          </a:p>
        </p:txBody>
      </p:sp>
      <p:sp>
        <p:nvSpPr>
          <p:cNvPr id="10" name="CuadroTexto 9"/>
          <p:cNvSpPr txBox="1"/>
          <p:nvPr/>
        </p:nvSpPr>
        <p:spPr>
          <a:xfrm>
            <a:off x="9893300" y="3445929"/>
            <a:ext cx="1578381" cy="369332"/>
          </a:xfrm>
          <a:prstGeom prst="rect">
            <a:avLst/>
          </a:prstGeom>
          <a:noFill/>
        </p:spPr>
        <p:txBody>
          <a:bodyPr wrap="none" rtlCol="0">
            <a:spAutoFit/>
          </a:bodyPr>
          <a:lstStyle/>
          <a:p>
            <a:r>
              <a:rPr lang="es-MX" dirty="0" smtClean="0"/>
              <a:t>1.- </a:t>
            </a:r>
            <a:r>
              <a:rPr lang="es-MX" dirty="0" err="1" smtClean="0"/>
              <a:t>TargetPort</a:t>
            </a:r>
            <a:endParaRPr lang="es-MX" dirty="0"/>
          </a:p>
        </p:txBody>
      </p:sp>
      <p:cxnSp>
        <p:nvCxnSpPr>
          <p:cNvPr id="12" name="Conector recto de flecha 11"/>
          <p:cNvCxnSpPr>
            <a:stCxn id="10" idx="1"/>
            <a:endCxn id="7" idx="0"/>
          </p:cNvCxnSpPr>
          <p:nvPr/>
        </p:nvCxnSpPr>
        <p:spPr>
          <a:xfrm flipH="1">
            <a:off x="8059737" y="3630595"/>
            <a:ext cx="1833563" cy="101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6421437" y="4383653"/>
            <a:ext cx="607859" cy="369332"/>
          </a:xfrm>
          <a:prstGeom prst="rect">
            <a:avLst/>
          </a:prstGeom>
          <a:noFill/>
        </p:spPr>
        <p:txBody>
          <a:bodyPr wrap="none" rtlCol="0">
            <a:spAutoFit/>
          </a:bodyPr>
          <a:lstStyle/>
          <a:p>
            <a:r>
              <a:rPr lang="es-MX" dirty="0" smtClean="0"/>
              <a:t>Port</a:t>
            </a:r>
            <a:endParaRPr lang="es-MX" dirty="0"/>
          </a:p>
        </p:txBody>
      </p:sp>
      <p:cxnSp>
        <p:nvCxnSpPr>
          <p:cNvPr id="15" name="Conector recto de flecha 14"/>
          <p:cNvCxnSpPr>
            <a:stCxn id="13" idx="3"/>
          </p:cNvCxnSpPr>
          <p:nvPr/>
        </p:nvCxnSpPr>
        <p:spPr>
          <a:xfrm flipV="1">
            <a:off x="7029296" y="3810000"/>
            <a:ext cx="105458" cy="758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3530600" y="2362200"/>
            <a:ext cx="1159292" cy="369332"/>
          </a:xfrm>
          <a:prstGeom prst="rect">
            <a:avLst/>
          </a:prstGeom>
          <a:noFill/>
        </p:spPr>
        <p:txBody>
          <a:bodyPr wrap="none" rtlCol="0">
            <a:spAutoFit/>
          </a:bodyPr>
          <a:lstStyle/>
          <a:p>
            <a:r>
              <a:rPr lang="es-MX" dirty="0" err="1" smtClean="0"/>
              <a:t>NodePort</a:t>
            </a:r>
            <a:endParaRPr lang="es-MX" dirty="0"/>
          </a:p>
        </p:txBody>
      </p:sp>
      <p:cxnSp>
        <p:nvCxnSpPr>
          <p:cNvPr id="18" name="Conector recto de flecha 17"/>
          <p:cNvCxnSpPr>
            <a:stCxn id="16" idx="3"/>
          </p:cNvCxnSpPr>
          <p:nvPr/>
        </p:nvCxnSpPr>
        <p:spPr>
          <a:xfrm>
            <a:off x="4689892" y="2546866"/>
            <a:ext cx="550974" cy="463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04886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3" grpId="0"/>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Service</a:t>
            </a:r>
            <a:r>
              <a:rPr lang="es-MX" dirty="0" smtClean="0"/>
              <a:t> - </a:t>
            </a:r>
            <a:r>
              <a:rPr lang="es-MX" dirty="0" err="1" smtClean="0"/>
              <a:t>NodePort</a:t>
            </a:r>
            <a:endParaRPr lang="es-MX" dirty="0"/>
          </a:p>
        </p:txBody>
      </p:sp>
      <p:pic>
        <p:nvPicPr>
          <p:cNvPr id="4" name="Imagen 3"/>
          <p:cNvPicPr>
            <a:picLocks noChangeAspect="1"/>
          </p:cNvPicPr>
          <p:nvPr/>
        </p:nvPicPr>
        <p:blipFill>
          <a:blip r:embed="rId2"/>
          <a:stretch>
            <a:fillRect/>
          </a:stretch>
        </p:blipFill>
        <p:spPr>
          <a:xfrm>
            <a:off x="472333" y="1396488"/>
            <a:ext cx="10562380" cy="5105912"/>
          </a:xfrm>
          <a:prstGeom prst="rect">
            <a:avLst/>
          </a:prstGeom>
        </p:spPr>
      </p:pic>
      <p:pic>
        <p:nvPicPr>
          <p:cNvPr id="5" name="Imagen 4"/>
          <p:cNvPicPr>
            <a:picLocks noChangeAspect="1"/>
          </p:cNvPicPr>
          <p:nvPr/>
        </p:nvPicPr>
        <p:blipFill rotWithShape="1">
          <a:blip r:embed="rId3"/>
          <a:srcRect l="9934"/>
          <a:stretch/>
        </p:blipFill>
        <p:spPr>
          <a:xfrm>
            <a:off x="2628900" y="1396488"/>
            <a:ext cx="8405813" cy="5214530"/>
          </a:xfrm>
          <a:prstGeom prst="rect">
            <a:avLst/>
          </a:prstGeom>
        </p:spPr>
      </p:pic>
    </p:spTree>
    <p:extLst>
      <p:ext uri="{BB962C8B-B14F-4D97-AF65-F5344CB8AC3E}">
        <p14:creationId xmlns:p14="http://schemas.microsoft.com/office/powerpoint/2010/main" val="266689840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Service</a:t>
            </a:r>
            <a:r>
              <a:rPr lang="es-MX" dirty="0" smtClean="0"/>
              <a:t> - </a:t>
            </a:r>
            <a:r>
              <a:rPr lang="es-MX" dirty="0" err="1" smtClean="0"/>
              <a:t>ClusterIP</a:t>
            </a:r>
            <a:endParaRPr lang="es-MX" dirty="0"/>
          </a:p>
        </p:txBody>
      </p:sp>
      <p:pic>
        <p:nvPicPr>
          <p:cNvPr id="4" name="Imagen 3"/>
          <p:cNvPicPr>
            <a:picLocks noChangeAspect="1"/>
          </p:cNvPicPr>
          <p:nvPr/>
        </p:nvPicPr>
        <p:blipFill>
          <a:blip r:embed="rId2"/>
          <a:stretch>
            <a:fillRect/>
          </a:stretch>
        </p:blipFill>
        <p:spPr>
          <a:xfrm>
            <a:off x="1974220" y="1298572"/>
            <a:ext cx="6543678" cy="985838"/>
          </a:xfrm>
          <a:prstGeom prst="rect">
            <a:avLst/>
          </a:prstGeom>
        </p:spPr>
      </p:pic>
      <p:pic>
        <p:nvPicPr>
          <p:cNvPr id="5" name="Imagen 4"/>
          <p:cNvPicPr>
            <a:picLocks noChangeAspect="1"/>
          </p:cNvPicPr>
          <p:nvPr/>
        </p:nvPicPr>
        <p:blipFill>
          <a:blip r:embed="rId3"/>
          <a:stretch>
            <a:fillRect/>
          </a:stretch>
        </p:blipFill>
        <p:spPr>
          <a:xfrm>
            <a:off x="1844675" y="3317076"/>
            <a:ext cx="6932876" cy="1042197"/>
          </a:xfrm>
          <a:prstGeom prst="rect">
            <a:avLst/>
          </a:prstGeom>
        </p:spPr>
      </p:pic>
      <p:pic>
        <p:nvPicPr>
          <p:cNvPr id="6" name="Imagen 5"/>
          <p:cNvPicPr>
            <a:picLocks noChangeAspect="1"/>
          </p:cNvPicPr>
          <p:nvPr/>
        </p:nvPicPr>
        <p:blipFill>
          <a:blip r:embed="rId4"/>
          <a:stretch>
            <a:fillRect/>
          </a:stretch>
        </p:blipFill>
        <p:spPr>
          <a:xfrm>
            <a:off x="1974220" y="5391939"/>
            <a:ext cx="6803331" cy="1059661"/>
          </a:xfrm>
          <a:prstGeom prst="rect">
            <a:avLst/>
          </a:prstGeom>
        </p:spPr>
      </p:pic>
      <p:sp>
        <p:nvSpPr>
          <p:cNvPr id="7" name="Rectángulo 6"/>
          <p:cNvSpPr/>
          <p:nvPr/>
        </p:nvSpPr>
        <p:spPr>
          <a:xfrm>
            <a:off x="4318000" y="3035300"/>
            <a:ext cx="4000500" cy="28177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Back-</a:t>
            </a:r>
            <a:r>
              <a:rPr lang="es-MX" dirty="0" err="1" smtClean="0"/>
              <a:t>end</a:t>
            </a:r>
            <a:endParaRPr lang="es-MX" dirty="0"/>
          </a:p>
        </p:txBody>
      </p:sp>
      <p:sp>
        <p:nvSpPr>
          <p:cNvPr id="8" name="Rectángulo 7"/>
          <p:cNvSpPr/>
          <p:nvPr/>
        </p:nvSpPr>
        <p:spPr>
          <a:xfrm>
            <a:off x="4318000" y="5110163"/>
            <a:ext cx="4000500" cy="28177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redis</a:t>
            </a:r>
            <a:endParaRPr lang="es-MX" dirty="0"/>
          </a:p>
        </p:txBody>
      </p:sp>
    </p:spTree>
    <p:extLst>
      <p:ext uri="{BB962C8B-B14F-4D97-AF65-F5344CB8AC3E}">
        <p14:creationId xmlns:p14="http://schemas.microsoft.com/office/powerpoint/2010/main" val="1219190107"/>
      </p:ext>
    </p:extLst>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 </a:t>
            </a:r>
            <a:r>
              <a:rPr lang="es-MX" dirty="0" err="1" smtClean="0"/>
              <a:t>Service</a:t>
            </a:r>
            <a:r>
              <a:rPr lang="es-MX" dirty="0" smtClean="0"/>
              <a:t> - </a:t>
            </a:r>
            <a:r>
              <a:rPr lang="es-MX" dirty="0" err="1" smtClean="0"/>
              <a:t>LoadBalancer</a:t>
            </a:r>
            <a:endParaRPr lang="es-MX" dirty="0"/>
          </a:p>
        </p:txBody>
      </p:sp>
      <p:pic>
        <p:nvPicPr>
          <p:cNvPr id="4" name="Imagen 3"/>
          <p:cNvPicPr>
            <a:picLocks noChangeAspect="1"/>
          </p:cNvPicPr>
          <p:nvPr/>
        </p:nvPicPr>
        <p:blipFill>
          <a:blip r:embed="rId2"/>
          <a:stretch>
            <a:fillRect/>
          </a:stretch>
        </p:blipFill>
        <p:spPr>
          <a:xfrm>
            <a:off x="1054101" y="1344612"/>
            <a:ext cx="9937752" cy="5311334"/>
          </a:xfrm>
          <a:prstGeom prst="rect">
            <a:avLst/>
          </a:prstGeom>
        </p:spPr>
      </p:pic>
      <p:sp>
        <p:nvSpPr>
          <p:cNvPr id="5" name="Rectángulo 4"/>
          <p:cNvSpPr/>
          <p:nvPr/>
        </p:nvSpPr>
        <p:spPr>
          <a:xfrm>
            <a:off x="4864100" y="2108200"/>
            <a:ext cx="2527300" cy="812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p:cNvSpPr txBox="1"/>
          <p:nvPr/>
        </p:nvSpPr>
        <p:spPr>
          <a:xfrm>
            <a:off x="7633079" y="1738868"/>
            <a:ext cx="4031873" cy="369332"/>
          </a:xfrm>
          <a:prstGeom prst="rect">
            <a:avLst/>
          </a:prstGeom>
          <a:noFill/>
        </p:spPr>
        <p:txBody>
          <a:bodyPr wrap="none" rtlCol="0">
            <a:spAutoFit/>
          </a:bodyPr>
          <a:lstStyle/>
          <a:p>
            <a:r>
              <a:rPr lang="es-MX" dirty="0" smtClean="0"/>
              <a:t>Solo funciona con proveedores Cloud</a:t>
            </a:r>
            <a:endParaRPr lang="es-MX" dirty="0"/>
          </a:p>
        </p:txBody>
      </p:sp>
    </p:spTree>
    <p:extLst>
      <p:ext uri="{BB962C8B-B14F-4D97-AF65-F5344CB8AC3E}">
        <p14:creationId xmlns:p14="http://schemas.microsoft.com/office/powerpoint/2010/main" val="254315593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 Que es </a:t>
            </a:r>
            <a:r>
              <a:rPr lang="es-MX" dirty="0" err="1" smtClean="0"/>
              <a:t>docker</a:t>
            </a:r>
            <a:r>
              <a:rPr lang="es-MX" dirty="0" smtClean="0"/>
              <a:t> ?</a:t>
            </a:r>
            <a:endParaRPr lang="es-MX" dirty="0"/>
          </a:p>
        </p:txBody>
      </p:sp>
      <p:sp>
        <p:nvSpPr>
          <p:cNvPr id="4" name="Rectángulo redondeado 3"/>
          <p:cNvSpPr/>
          <p:nvPr/>
        </p:nvSpPr>
        <p:spPr>
          <a:xfrm>
            <a:off x="433754" y="1853248"/>
            <a:ext cx="11254154" cy="773723"/>
          </a:xfrm>
          <a:prstGeom prst="roundRect">
            <a:avLst/>
          </a:prstGeom>
          <a:solidFill>
            <a:schemeClr val="bg2">
              <a:lumMod val="9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Docker</a:t>
            </a:r>
            <a:r>
              <a:rPr lang="es-MX" dirty="0" smtClean="0"/>
              <a:t> es una tecnología de contenedores: Una herramienta para crear y manejar contenedores</a:t>
            </a:r>
            <a:endParaRPr lang="es-MX" dirty="0"/>
          </a:p>
        </p:txBody>
      </p:sp>
      <p:sp>
        <p:nvSpPr>
          <p:cNvPr id="5" name="Rectángulo redondeado 4"/>
          <p:cNvSpPr/>
          <p:nvPr/>
        </p:nvSpPr>
        <p:spPr>
          <a:xfrm>
            <a:off x="4255476" y="2046679"/>
            <a:ext cx="1301261" cy="386862"/>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MX" dirty="0"/>
          </a:p>
        </p:txBody>
      </p:sp>
      <p:sp>
        <p:nvSpPr>
          <p:cNvPr id="6" name="Rectángulo redondeado 5"/>
          <p:cNvSpPr/>
          <p:nvPr/>
        </p:nvSpPr>
        <p:spPr>
          <a:xfrm>
            <a:off x="1184030" y="3194161"/>
            <a:ext cx="2954216" cy="633046"/>
          </a:xfrm>
          <a:prstGeom prst="roundRect">
            <a:avLst/>
          </a:prstGeom>
          <a:solidFill>
            <a:schemeClr val="bg2">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dirty="0" smtClean="0"/>
              <a:t>Contenedor</a:t>
            </a:r>
            <a:endParaRPr lang="es-MX" dirty="0"/>
          </a:p>
        </p:txBody>
      </p:sp>
      <p:sp>
        <p:nvSpPr>
          <p:cNvPr id="7" name="Rectángulo redondeado 6"/>
          <p:cNvSpPr/>
          <p:nvPr/>
        </p:nvSpPr>
        <p:spPr>
          <a:xfrm>
            <a:off x="890954" y="4027501"/>
            <a:ext cx="3774831" cy="2127114"/>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s-MX" dirty="0" smtClean="0"/>
              <a:t>Una unidad estandarizada de software</a:t>
            </a:r>
          </a:p>
          <a:p>
            <a:pPr algn="ctr"/>
            <a:endParaRPr lang="es-MX" dirty="0" smtClean="0"/>
          </a:p>
          <a:p>
            <a:pPr algn="ctr"/>
            <a:r>
              <a:rPr lang="es-MX" dirty="0" smtClean="0"/>
              <a:t>Un paquete de código y dependencias que ejecutan un código (código </a:t>
            </a:r>
            <a:r>
              <a:rPr lang="es-MX" dirty="0" err="1" smtClean="0"/>
              <a:t>NodeJS</a:t>
            </a:r>
            <a:r>
              <a:rPr lang="es-MX" dirty="0" smtClean="0"/>
              <a:t> + </a:t>
            </a:r>
            <a:r>
              <a:rPr lang="es-MX" dirty="0" err="1" smtClean="0"/>
              <a:t>NodeJS</a:t>
            </a:r>
            <a:r>
              <a:rPr lang="es-MX" dirty="0" smtClean="0"/>
              <a:t> </a:t>
            </a:r>
            <a:r>
              <a:rPr lang="es-MX" dirty="0" err="1" smtClean="0"/>
              <a:t>runtime</a:t>
            </a:r>
            <a:r>
              <a:rPr lang="es-MX" dirty="0" smtClean="0"/>
              <a:t>)</a:t>
            </a:r>
            <a:endParaRPr lang="es-MX" dirty="0"/>
          </a:p>
        </p:txBody>
      </p:sp>
      <p:cxnSp>
        <p:nvCxnSpPr>
          <p:cNvPr id="9" name="Conector angular 8"/>
          <p:cNvCxnSpPr/>
          <p:nvPr/>
        </p:nvCxnSpPr>
        <p:spPr>
          <a:xfrm rot="5400000">
            <a:off x="3918628" y="2458727"/>
            <a:ext cx="767484" cy="703385"/>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grpSp>
        <p:nvGrpSpPr>
          <p:cNvPr id="13" name="Grupo 12"/>
          <p:cNvGrpSpPr/>
          <p:nvPr/>
        </p:nvGrpSpPr>
        <p:grpSpPr>
          <a:xfrm>
            <a:off x="4665785" y="3194161"/>
            <a:ext cx="1406770" cy="533777"/>
            <a:chOff x="5275384" y="3194161"/>
            <a:chExt cx="1406770" cy="533777"/>
          </a:xfrm>
        </p:grpSpPr>
        <p:sp>
          <p:nvSpPr>
            <p:cNvPr id="11" name="Flecha derecha 10"/>
            <p:cNvSpPr/>
            <p:nvPr/>
          </p:nvSpPr>
          <p:spPr>
            <a:xfrm>
              <a:off x="5978769" y="3194161"/>
              <a:ext cx="703385" cy="533777"/>
            </a:xfrm>
            <a:prstGeom prst="right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s-MX" dirty="0"/>
            </a:p>
          </p:txBody>
        </p:sp>
        <p:sp>
          <p:nvSpPr>
            <p:cNvPr id="12" name="Flecha derecha 11"/>
            <p:cNvSpPr/>
            <p:nvPr/>
          </p:nvSpPr>
          <p:spPr>
            <a:xfrm rot="10800000">
              <a:off x="5275384" y="3194161"/>
              <a:ext cx="703385" cy="533777"/>
            </a:xfrm>
            <a:prstGeom prst="right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s-MX" dirty="0"/>
            </a:p>
          </p:txBody>
        </p:sp>
      </p:grpSp>
      <p:sp>
        <p:nvSpPr>
          <p:cNvPr id="14" name="Rectángulo redondeado 13"/>
          <p:cNvSpPr/>
          <p:nvPr/>
        </p:nvSpPr>
        <p:spPr>
          <a:xfrm>
            <a:off x="6658709" y="2772312"/>
            <a:ext cx="3270737" cy="1453662"/>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smtClean="0"/>
              <a:t>El mismo contenedor siempre tiene el mismo comportamiento.</a:t>
            </a:r>
          </a:p>
          <a:p>
            <a:pPr algn="ctr"/>
            <a:r>
              <a:rPr lang="es-MX" dirty="0" smtClean="0"/>
              <a:t>No importa donde o quien lo ejecute.</a:t>
            </a:r>
            <a:endParaRPr lang="es-MX" dirty="0"/>
          </a:p>
        </p:txBody>
      </p:sp>
      <p:sp>
        <p:nvSpPr>
          <p:cNvPr id="15" name="Rectángulo redondeado 14"/>
          <p:cNvSpPr/>
          <p:nvPr/>
        </p:nvSpPr>
        <p:spPr>
          <a:xfrm>
            <a:off x="6658709" y="4275608"/>
            <a:ext cx="3270737" cy="146090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smtClean="0"/>
              <a:t>El soporte para contenedores es construido dentro de sistemas operativos modernos</a:t>
            </a:r>
            <a:endParaRPr lang="es-MX" dirty="0"/>
          </a:p>
        </p:txBody>
      </p:sp>
      <p:sp>
        <p:nvSpPr>
          <p:cNvPr id="16" name="Rectángulo redondeado 15"/>
          <p:cNvSpPr/>
          <p:nvPr/>
        </p:nvSpPr>
        <p:spPr>
          <a:xfrm>
            <a:off x="6658709" y="5821311"/>
            <a:ext cx="3270737" cy="817495"/>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err="1" smtClean="0"/>
              <a:t>Docker</a:t>
            </a:r>
            <a:r>
              <a:rPr lang="es-MX" dirty="0" smtClean="0"/>
              <a:t> simplifica la creación y manejo de contenedores</a:t>
            </a:r>
            <a:endParaRPr lang="es-MX" dirty="0"/>
          </a:p>
        </p:txBody>
      </p:sp>
    </p:spTree>
    <p:extLst>
      <p:ext uri="{BB962C8B-B14F-4D97-AF65-F5344CB8AC3E}">
        <p14:creationId xmlns:p14="http://schemas.microsoft.com/office/powerpoint/2010/main" val="3623246828"/>
      </p:ext>
    </p:extLst>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Networking</a:t>
            </a:r>
            <a:r>
              <a:rPr lang="es-MX" dirty="0" smtClean="0"/>
              <a:t> </a:t>
            </a:r>
            <a:r>
              <a:rPr lang="es-MX" dirty="0" err="1" smtClean="0"/>
              <a:t>basics</a:t>
            </a:r>
            <a:endParaRPr lang="es-MX" dirty="0"/>
          </a:p>
        </p:txBody>
      </p:sp>
      <p:pic>
        <p:nvPicPr>
          <p:cNvPr id="4" name="Imagen 3"/>
          <p:cNvPicPr>
            <a:picLocks noChangeAspect="1"/>
          </p:cNvPicPr>
          <p:nvPr/>
        </p:nvPicPr>
        <p:blipFill>
          <a:blip r:embed="rId2"/>
          <a:stretch>
            <a:fillRect/>
          </a:stretch>
        </p:blipFill>
        <p:spPr>
          <a:xfrm>
            <a:off x="609601" y="1754187"/>
            <a:ext cx="11262054" cy="4164013"/>
          </a:xfrm>
          <a:prstGeom prst="rect">
            <a:avLst/>
          </a:prstGeom>
        </p:spPr>
      </p:pic>
    </p:spTree>
    <p:extLst>
      <p:ext uri="{BB962C8B-B14F-4D97-AF65-F5344CB8AC3E}">
        <p14:creationId xmlns:p14="http://schemas.microsoft.com/office/powerpoint/2010/main" val="2196839845"/>
      </p:ext>
    </p:extLst>
  </p:cSld>
  <p:clrMapOvr>
    <a:masterClrMapping/>
  </p:clrMapOvr>
  <p:transition>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Networking</a:t>
            </a:r>
            <a:r>
              <a:rPr lang="es-MX" dirty="0" smtClean="0"/>
              <a:t> </a:t>
            </a:r>
            <a:r>
              <a:rPr lang="es-MX" dirty="0" err="1" smtClean="0"/>
              <a:t>basics</a:t>
            </a:r>
            <a:endParaRPr lang="es-MX" dirty="0"/>
          </a:p>
        </p:txBody>
      </p:sp>
      <p:pic>
        <p:nvPicPr>
          <p:cNvPr id="4" name="Imagen 3"/>
          <p:cNvPicPr>
            <a:picLocks noChangeAspect="1"/>
          </p:cNvPicPr>
          <p:nvPr/>
        </p:nvPicPr>
        <p:blipFill>
          <a:blip r:embed="rId2"/>
          <a:stretch>
            <a:fillRect/>
          </a:stretch>
        </p:blipFill>
        <p:spPr>
          <a:xfrm>
            <a:off x="457382" y="1555750"/>
            <a:ext cx="11359787" cy="4527550"/>
          </a:xfrm>
          <a:prstGeom prst="rect">
            <a:avLst/>
          </a:prstGeom>
        </p:spPr>
      </p:pic>
    </p:spTree>
    <p:extLst>
      <p:ext uri="{BB962C8B-B14F-4D97-AF65-F5344CB8AC3E}">
        <p14:creationId xmlns:p14="http://schemas.microsoft.com/office/powerpoint/2010/main" val="1668047051"/>
      </p:ext>
    </p:extLst>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Networking</a:t>
            </a:r>
            <a:r>
              <a:rPr lang="es-MX" dirty="0" smtClean="0"/>
              <a:t> </a:t>
            </a:r>
            <a:r>
              <a:rPr lang="es-MX" dirty="0" err="1" smtClean="0"/>
              <a:t>basics</a:t>
            </a:r>
            <a:endParaRPr lang="es-MX" dirty="0"/>
          </a:p>
        </p:txBody>
      </p:sp>
      <p:pic>
        <p:nvPicPr>
          <p:cNvPr id="4" name="Imagen 3"/>
          <p:cNvPicPr>
            <a:picLocks noChangeAspect="1"/>
          </p:cNvPicPr>
          <p:nvPr/>
        </p:nvPicPr>
        <p:blipFill>
          <a:blip r:embed="rId2"/>
          <a:stretch>
            <a:fillRect/>
          </a:stretch>
        </p:blipFill>
        <p:spPr>
          <a:xfrm>
            <a:off x="1195387" y="1897062"/>
            <a:ext cx="9290667" cy="4300538"/>
          </a:xfrm>
          <a:prstGeom prst="rect">
            <a:avLst/>
          </a:prstGeom>
        </p:spPr>
      </p:pic>
    </p:spTree>
    <p:extLst>
      <p:ext uri="{BB962C8B-B14F-4D97-AF65-F5344CB8AC3E}">
        <p14:creationId xmlns:p14="http://schemas.microsoft.com/office/powerpoint/2010/main" val="2998569096"/>
      </p:ext>
    </p:extLst>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Imperative</a:t>
            </a:r>
            <a:r>
              <a:rPr lang="es-MX" dirty="0" smtClean="0"/>
              <a:t> vs </a:t>
            </a:r>
            <a:r>
              <a:rPr lang="es-MX" dirty="0" err="1" smtClean="0"/>
              <a:t>Declarative</a:t>
            </a:r>
            <a:endParaRPr lang="es-MX" dirty="0"/>
          </a:p>
        </p:txBody>
      </p:sp>
      <p:sp>
        <p:nvSpPr>
          <p:cNvPr id="4" name="Rectángulo redondeado 3"/>
          <p:cNvSpPr/>
          <p:nvPr/>
        </p:nvSpPr>
        <p:spPr>
          <a:xfrm>
            <a:off x="520701" y="2298700"/>
            <a:ext cx="1422399" cy="508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MX" dirty="0" err="1" smtClean="0"/>
              <a:t>Imperative</a:t>
            </a:r>
            <a:endParaRPr lang="es-MX" dirty="0"/>
          </a:p>
        </p:txBody>
      </p:sp>
      <p:sp>
        <p:nvSpPr>
          <p:cNvPr id="5" name="Rectángulo redondeado 4"/>
          <p:cNvSpPr/>
          <p:nvPr/>
        </p:nvSpPr>
        <p:spPr>
          <a:xfrm>
            <a:off x="520700" y="4914900"/>
            <a:ext cx="1422399" cy="508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MX" dirty="0" err="1" smtClean="0"/>
              <a:t>Declarative</a:t>
            </a:r>
            <a:endParaRPr lang="es-MX" dirty="0"/>
          </a:p>
        </p:txBody>
      </p:sp>
      <p:cxnSp>
        <p:nvCxnSpPr>
          <p:cNvPr id="7" name="Conector recto 6"/>
          <p:cNvCxnSpPr/>
          <p:nvPr/>
        </p:nvCxnSpPr>
        <p:spPr>
          <a:xfrm flipV="1">
            <a:off x="419100" y="4137023"/>
            <a:ext cx="11023600" cy="2540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Imagen 7"/>
          <p:cNvPicPr>
            <a:picLocks noChangeAspect="1"/>
          </p:cNvPicPr>
          <p:nvPr/>
        </p:nvPicPr>
        <p:blipFill>
          <a:blip r:embed="rId2"/>
          <a:stretch>
            <a:fillRect/>
          </a:stretch>
        </p:blipFill>
        <p:spPr>
          <a:xfrm>
            <a:off x="3797300" y="1804987"/>
            <a:ext cx="5486400" cy="1495425"/>
          </a:xfrm>
          <a:prstGeom prst="rect">
            <a:avLst/>
          </a:prstGeom>
        </p:spPr>
      </p:pic>
      <p:pic>
        <p:nvPicPr>
          <p:cNvPr id="9" name="Imagen 8"/>
          <p:cNvPicPr>
            <a:picLocks noChangeAspect="1"/>
          </p:cNvPicPr>
          <p:nvPr/>
        </p:nvPicPr>
        <p:blipFill>
          <a:blip r:embed="rId3"/>
          <a:stretch>
            <a:fillRect/>
          </a:stretch>
        </p:blipFill>
        <p:spPr>
          <a:xfrm>
            <a:off x="3927476" y="4492625"/>
            <a:ext cx="2209800" cy="1352550"/>
          </a:xfrm>
          <a:prstGeom prst="rect">
            <a:avLst/>
          </a:prstGeom>
        </p:spPr>
      </p:pic>
      <p:pic>
        <p:nvPicPr>
          <p:cNvPr id="10" name="Imagen 9"/>
          <p:cNvPicPr>
            <a:picLocks noChangeAspect="1"/>
          </p:cNvPicPr>
          <p:nvPr/>
        </p:nvPicPr>
        <p:blipFill>
          <a:blip r:embed="rId4"/>
          <a:stretch>
            <a:fillRect/>
          </a:stretch>
        </p:blipFill>
        <p:spPr>
          <a:xfrm>
            <a:off x="3797300" y="1358900"/>
            <a:ext cx="3762375" cy="2667000"/>
          </a:xfrm>
          <a:prstGeom prst="rect">
            <a:avLst/>
          </a:prstGeom>
        </p:spPr>
      </p:pic>
      <p:pic>
        <p:nvPicPr>
          <p:cNvPr id="11" name="Imagen 10"/>
          <p:cNvPicPr>
            <a:picLocks noChangeAspect="1"/>
          </p:cNvPicPr>
          <p:nvPr/>
        </p:nvPicPr>
        <p:blipFill>
          <a:blip r:embed="rId5"/>
          <a:stretch>
            <a:fillRect/>
          </a:stretch>
        </p:blipFill>
        <p:spPr>
          <a:xfrm>
            <a:off x="7559675" y="4273546"/>
            <a:ext cx="2562225" cy="2409825"/>
          </a:xfrm>
          <a:prstGeom prst="rect">
            <a:avLst/>
          </a:prstGeom>
        </p:spPr>
      </p:pic>
      <p:pic>
        <p:nvPicPr>
          <p:cNvPr id="12" name="Imagen 11"/>
          <p:cNvPicPr>
            <a:picLocks noChangeAspect="1"/>
          </p:cNvPicPr>
          <p:nvPr/>
        </p:nvPicPr>
        <p:blipFill>
          <a:blip r:embed="rId6"/>
          <a:stretch>
            <a:fillRect/>
          </a:stretch>
        </p:blipFill>
        <p:spPr>
          <a:xfrm>
            <a:off x="3927476" y="4383083"/>
            <a:ext cx="2924175" cy="2190750"/>
          </a:xfrm>
          <a:prstGeom prst="rect">
            <a:avLst/>
          </a:prstGeom>
        </p:spPr>
      </p:pic>
      <p:pic>
        <p:nvPicPr>
          <p:cNvPr id="13" name="Imagen 12"/>
          <p:cNvPicPr>
            <a:picLocks noChangeAspect="1"/>
          </p:cNvPicPr>
          <p:nvPr/>
        </p:nvPicPr>
        <p:blipFill>
          <a:blip r:embed="rId5"/>
          <a:stretch>
            <a:fillRect/>
          </a:stretch>
        </p:blipFill>
        <p:spPr>
          <a:xfrm>
            <a:off x="7559674" y="1487487"/>
            <a:ext cx="2562225" cy="2409825"/>
          </a:xfrm>
          <a:prstGeom prst="rect">
            <a:avLst/>
          </a:prstGeom>
        </p:spPr>
      </p:pic>
    </p:spTree>
    <p:extLst>
      <p:ext uri="{BB962C8B-B14F-4D97-AF65-F5344CB8AC3E}">
        <p14:creationId xmlns:p14="http://schemas.microsoft.com/office/powerpoint/2010/main" val="79756365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Kubectl</a:t>
            </a:r>
            <a:r>
              <a:rPr lang="es-MX" dirty="0" smtClean="0"/>
              <a:t> </a:t>
            </a:r>
            <a:r>
              <a:rPr lang="es-MX" dirty="0" err="1" smtClean="0"/>
              <a:t>Apply</a:t>
            </a:r>
            <a:r>
              <a:rPr lang="es-MX" dirty="0" smtClean="0"/>
              <a:t> </a:t>
            </a:r>
            <a:r>
              <a:rPr lang="es-MX" dirty="0" err="1" smtClean="0"/>
              <a:t>Command</a:t>
            </a:r>
            <a:endParaRPr lang="es-MX" dirty="0"/>
          </a:p>
        </p:txBody>
      </p:sp>
      <p:pic>
        <p:nvPicPr>
          <p:cNvPr id="4" name="Imagen 3"/>
          <p:cNvPicPr>
            <a:picLocks noChangeAspect="1"/>
          </p:cNvPicPr>
          <p:nvPr/>
        </p:nvPicPr>
        <p:blipFill rotWithShape="1">
          <a:blip r:embed="rId2"/>
          <a:srcRect t="658"/>
          <a:stretch/>
        </p:blipFill>
        <p:spPr>
          <a:xfrm>
            <a:off x="946150" y="1536700"/>
            <a:ext cx="10295650" cy="4559300"/>
          </a:xfrm>
          <a:prstGeom prst="rect">
            <a:avLst/>
          </a:prstGeom>
        </p:spPr>
      </p:pic>
    </p:spTree>
    <p:extLst>
      <p:ext uri="{BB962C8B-B14F-4D97-AF65-F5344CB8AC3E}">
        <p14:creationId xmlns:p14="http://schemas.microsoft.com/office/powerpoint/2010/main" val="3267284605"/>
      </p:ext>
    </p:extLst>
  </p:cSld>
  <p:clrMapOvr>
    <a:masterClrMapping/>
  </p:clrMapOvr>
  <p:transition>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a:t>
            </a:r>
            <a:endParaRPr lang="es-MX" dirty="0"/>
          </a:p>
        </p:txBody>
      </p:sp>
      <p:pic>
        <p:nvPicPr>
          <p:cNvPr id="4" name="Imagen 3"/>
          <p:cNvPicPr>
            <a:picLocks noChangeAspect="1"/>
          </p:cNvPicPr>
          <p:nvPr/>
        </p:nvPicPr>
        <p:blipFill>
          <a:blip r:embed="rId2"/>
          <a:stretch>
            <a:fillRect/>
          </a:stretch>
        </p:blipFill>
        <p:spPr>
          <a:xfrm>
            <a:off x="1206500" y="1655158"/>
            <a:ext cx="9224641" cy="4644042"/>
          </a:xfrm>
          <a:prstGeom prst="rect">
            <a:avLst/>
          </a:prstGeom>
        </p:spPr>
      </p:pic>
    </p:spTree>
    <p:extLst>
      <p:ext uri="{BB962C8B-B14F-4D97-AF65-F5344CB8AC3E}">
        <p14:creationId xmlns:p14="http://schemas.microsoft.com/office/powerpoint/2010/main" val="1764268576"/>
      </p:ext>
    </p:extLst>
  </p:cSld>
  <p:clrMapOvr>
    <a:masterClrMapping/>
  </p:clrMapOvr>
  <p:transition>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Introducción a </a:t>
            </a:r>
            <a:r>
              <a:rPr lang="es-MX" dirty="0" err="1" smtClean="0"/>
              <a:t>docker</a:t>
            </a:r>
            <a:r>
              <a:rPr lang="es-MX" dirty="0" smtClean="0"/>
              <a:t> </a:t>
            </a:r>
            <a:r>
              <a:rPr lang="es-MX" dirty="0" err="1" smtClean="0"/>
              <a:t>storage</a:t>
            </a:r>
            <a:endParaRPr lang="es-MX" dirty="0"/>
          </a:p>
        </p:txBody>
      </p:sp>
      <p:cxnSp>
        <p:nvCxnSpPr>
          <p:cNvPr id="11" name="Conector recto 10"/>
          <p:cNvCxnSpPr/>
          <p:nvPr/>
        </p:nvCxnSpPr>
        <p:spPr>
          <a:xfrm>
            <a:off x="5651500" y="2260600"/>
            <a:ext cx="0" cy="3721100"/>
          </a:xfrm>
          <a:prstGeom prst="line">
            <a:avLst/>
          </a:prstGeom>
        </p:spPr>
        <p:style>
          <a:lnRef idx="3">
            <a:schemeClr val="accent3"/>
          </a:lnRef>
          <a:fillRef idx="0">
            <a:schemeClr val="accent3"/>
          </a:fillRef>
          <a:effectRef idx="2">
            <a:schemeClr val="accent3"/>
          </a:effectRef>
          <a:fontRef idx="minor">
            <a:schemeClr val="tx1"/>
          </a:fontRef>
        </p:style>
      </p:cxnSp>
      <p:sp>
        <p:nvSpPr>
          <p:cNvPr id="12" name="CuadroTexto 11"/>
          <p:cNvSpPr txBox="1"/>
          <p:nvPr/>
        </p:nvSpPr>
        <p:spPr>
          <a:xfrm>
            <a:off x="1701801" y="3149600"/>
            <a:ext cx="2934841" cy="1446550"/>
          </a:xfrm>
          <a:prstGeom prst="rect">
            <a:avLst/>
          </a:prstGeom>
          <a:noFill/>
        </p:spPr>
        <p:txBody>
          <a:bodyPr wrap="none" rtlCol="0">
            <a:spAutoFit/>
          </a:bodyPr>
          <a:lstStyle/>
          <a:p>
            <a:pPr algn="ctr"/>
            <a:r>
              <a:rPr lang="es-MX" sz="4400" dirty="0" smtClean="0"/>
              <a:t>STORAGE</a:t>
            </a:r>
          </a:p>
          <a:p>
            <a:pPr algn="ctr"/>
            <a:r>
              <a:rPr lang="es-MX" sz="4400" dirty="0" smtClean="0"/>
              <a:t>DRIVERS</a:t>
            </a:r>
            <a:endParaRPr lang="es-MX" sz="4400" dirty="0"/>
          </a:p>
        </p:txBody>
      </p:sp>
      <p:sp>
        <p:nvSpPr>
          <p:cNvPr id="13" name="CuadroTexto 12"/>
          <p:cNvSpPr txBox="1"/>
          <p:nvPr/>
        </p:nvSpPr>
        <p:spPr>
          <a:xfrm>
            <a:off x="7220038" y="3149600"/>
            <a:ext cx="2693366" cy="1446550"/>
          </a:xfrm>
          <a:prstGeom prst="rect">
            <a:avLst/>
          </a:prstGeom>
          <a:noFill/>
        </p:spPr>
        <p:txBody>
          <a:bodyPr wrap="none" rtlCol="0">
            <a:spAutoFit/>
          </a:bodyPr>
          <a:lstStyle/>
          <a:p>
            <a:pPr algn="ctr"/>
            <a:r>
              <a:rPr lang="es-MX" sz="4400" dirty="0" smtClean="0"/>
              <a:t>VOLUME</a:t>
            </a:r>
          </a:p>
          <a:p>
            <a:pPr algn="ctr"/>
            <a:r>
              <a:rPr lang="es-MX" sz="4400" dirty="0" smtClean="0"/>
              <a:t>DRIVERS</a:t>
            </a:r>
            <a:endParaRPr lang="es-MX" sz="4400" dirty="0"/>
          </a:p>
        </p:txBody>
      </p:sp>
    </p:spTree>
    <p:extLst>
      <p:ext uri="{BB962C8B-B14F-4D97-AF65-F5344CB8AC3E}">
        <p14:creationId xmlns:p14="http://schemas.microsoft.com/office/powerpoint/2010/main" val="3285998537"/>
      </p:ext>
    </p:extLst>
  </p:cSld>
  <p:clrMapOvr>
    <a:masterClrMapping/>
  </p:clrMapOvr>
  <p:transition>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Docker</a:t>
            </a:r>
            <a:r>
              <a:rPr lang="es-MX" dirty="0" smtClean="0"/>
              <a:t> Storage</a:t>
            </a:r>
            <a:endParaRPr lang="es-MX" dirty="0"/>
          </a:p>
        </p:txBody>
      </p:sp>
      <p:sp>
        <p:nvSpPr>
          <p:cNvPr id="4" name="CuadroTexto 3"/>
          <p:cNvSpPr txBox="1"/>
          <p:nvPr/>
        </p:nvSpPr>
        <p:spPr>
          <a:xfrm>
            <a:off x="138357" y="1744539"/>
            <a:ext cx="1287532" cy="369332"/>
          </a:xfrm>
          <a:prstGeom prst="rect">
            <a:avLst/>
          </a:prstGeom>
          <a:noFill/>
        </p:spPr>
        <p:txBody>
          <a:bodyPr wrap="none" rtlCol="0">
            <a:spAutoFit/>
          </a:bodyPr>
          <a:lstStyle/>
          <a:p>
            <a:r>
              <a:rPr lang="es-MX" dirty="0" err="1" smtClean="0"/>
              <a:t>Filesystem</a:t>
            </a:r>
            <a:endParaRPr lang="es-MX" dirty="0"/>
          </a:p>
        </p:txBody>
      </p:sp>
      <p:grpSp>
        <p:nvGrpSpPr>
          <p:cNvPr id="11" name="Grupo 10"/>
          <p:cNvGrpSpPr/>
          <p:nvPr/>
        </p:nvGrpSpPr>
        <p:grpSpPr>
          <a:xfrm>
            <a:off x="632674" y="2260437"/>
            <a:ext cx="2321839" cy="1477328"/>
            <a:chOff x="917351" y="2743200"/>
            <a:chExt cx="2321839" cy="1477328"/>
          </a:xfrm>
        </p:grpSpPr>
        <p:sp>
          <p:nvSpPr>
            <p:cNvPr id="5" name="CuadroTexto 4"/>
            <p:cNvSpPr txBox="1"/>
            <p:nvPr/>
          </p:nvSpPr>
          <p:spPr>
            <a:xfrm>
              <a:off x="1066800" y="2743200"/>
              <a:ext cx="2172390" cy="1477328"/>
            </a:xfrm>
            <a:prstGeom prst="rect">
              <a:avLst/>
            </a:prstGeom>
            <a:noFill/>
          </p:spPr>
          <p:txBody>
            <a:bodyPr wrap="none" rtlCol="0">
              <a:spAutoFit/>
            </a:bodyPr>
            <a:lstStyle/>
            <a:p>
              <a:r>
                <a:rPr lang="es-MX" dirty="0" smtClean="0"/>
                <a:t>/</a:t>
              </a:r>
              <a:r>
                <a:rPr lang="es-MX" dirty="0" err="1" smtClean="0"/>
                <a:t>var</a:t>
              </a:r>
              <a:r>
                <a:rPr lang="es-MX" dirty="0" smtClean="0"/>
                <a:t>/</a:t>
              </a:r>
              <a:r>
                <a:rPr lang="es-MX" dirty="0" err="1" smtClean="0"/>
                <a:t>lib</a:t>
              </a:r>
              <a:r>
                <a:rPr lang="es-MX" dirty="0" smtClean="0"/>
                <a:t>/</a:t>
              </a:r>
              <a:r>
                <a:rPr lang="es-MX" dirty="0" err="1" smtClean="0"/>
                <a:t>docker</a:t>
              </a:r>
              <a:endParaRPr lang="es-MX" dirty="0" smtClean="0"/>
            </a:p>
            <a:p>
              <a:r>
                <a:rPr lang="es-MX" dirty="0" smtClean="0"/>
                <a:t>	</a:t>
              </a:r>
              <a:r>
                <a:rPr lang="es-MX" dirty="0" err="1" smtClean="0"/>
                <a:t>aufs</a:t>
              </a:r>
              <a:endParaRPr lang="es-MX" dirty="0" smtClean="0"/>
            </a:p>
            <a:p>
              <a:r>
                <a:rPr lang="es-MX" dirty="0"/>
                <a:t>	</a:t>
              </a:r>
              <a:r>
                <a:rPr lang="es-MX" dirty="0" err="1" smtClean="0"/>
                <a:t>containers</a:t>
              </a:r>
              <a:endParaRPr lang="es-MX" dirty="0" smtClean="0"/>
            </a:p>
            <a:p>
              <a:r>
                <a:rPr lang="es-MX" dirty="0" smtClean="0"/>
                <a:t>	</a:t>
              </a:r>
              <a:r>
                <a:rPr lang="es-MX" dirty="0" err="1" smtClean="0"/>
                <a:t>image</a:t>
              </a:r>
              <a:endParaRPr lang="es-MX" dirty="0" smtClean="0"/>
            </a:p>
            <a:p>
              <a:r>
                <a:rPr lang="es-MX" dirty="0"/>
                <a:t>	</a:t>
              </a:r>
              <a:r>
                <a:rPr lang="es-MX" dirty="0" err="1" smtClean="0"/>
                <a:t>volumes</a:t>
              </a:r>
              <a:endParaRPr lang="es-MX" dirty="0"/>
            </a:p>
          </p:txBody>
        </p:sp>
        <p:pic>
          <p:nvPicPr>
            <p:cNvPr id="6" name="Imagen 5"/>
            <p:cNvPicPr>
              <a:picLocks noChangeAspect="1"/>
            </p:cNvPicPr>
            <p:nvPr/>
          </p:nvPicPr>
          <p:blipFill>
            <a:blip r:embed="rId2"/>
            <a:stretch>
              <a:fillRect/>
            </a:stretch>
          </p:blipFill>
          <p:spPr>
            <a:xfrm>
              <a:off x="917351" y="2819400"/>
              <a:ext cx="228825" cy="228600"/>
            </a:xfrm>
            <a:prstGeom prst="rect">
              <a:avLst/>
            </a:prstGeom>
          </p:spPr>
        </p:pic>
        <p:pic>
          <p:nvPicPr>
            <p:cNvPr id="7" name="Imagen 6"/>
            <p:cNvPicPr>
              <a:picLocks noChangeAspect="1"/>
            </p:cNvPicPr>
            <p:nvPr/>
          </p:nvPicPr>
          <p:blipFill>
            <a:blip r:embed="rId2"/>
            <a:stretch>
              <a:fillRect/>
            </a:stretch>
          </p:blipFill>
          <p:spPr>
            <a:xfrm>
              <a:off x="1782720" y="3107212"/>
              <a:ext cx="228825" cy="228600"/>
            </a:xfrm>
            <a:prstGeom prst="rect">
              <a:avLst/>
            </a:prstGeom>
          </p:spPr>
        </p:pic>
        <p:pic>
          <p:nvPicPr>
            <p:cNvPr id="8" name="Imagen 7"/>
            <p:cNvPicPr>
              <a:picLocks noChangeAspect="1"/>
            </p:cNvPicPr>
            <p:nvPr/>
          </p:nvPicPr>
          <p:blipFill>
            <a:blip r:embed="rId2"/>
            <a:stretch>
              <a:fillRect/>
            </a:stretch>
          </p:blipFill>
          <p:spPr>
            <a:xfrm>
              <a:off x="1782719" y="3409870"/>
              <a:ext cx="228825" cy="228600"/>
            </a:xfrm>
            <a:prstGeom prst="rect">
              <a:avLst/>
            </a:prstGeom>
          </p:spPr>
        </p:pic>
        <p:pic>
          <p:nvPicPr>
            <p:cNvPr id="9" name="Imagen 8"/>
            <p:cNvPicPr>
              <a:picLocks noChangeAspect="1"/>
            </p:cNvPicPr>
            <p:nvPr/>
          </p:nvPicPr>
          <p:blipFill>
            <a:blip r:embed="rId2"/>
            <a:stretch>
              <a:fillRect/>
            </a:stretch>
          </p:blipFill>
          <p:spPr>
            <a:xfrm>
              <a:off x="1782719" y="3649026"/>
              <a:ext cx="228825" cy="228600"/>
            </a:xfrm>
            <a:prstGeom prst="rect">
              <a:avLst/>
            </a:prstGeom>
          </p:spPr>
        </p:pic>
        <p:pic>
          <p:nvPicPr>
            <p:cNvPr id="10" name="Imagen 9"/>
            <p:cNvPicPr>
              <a:picLocks noChangeAspect="1"/>
            </p:cNvPicPr>
            <p:nvPr/>
          </p:nvPicPr>
          <p:blipFill>
            <a:blip r:embed="rId2"/>
            <a:stretch>
              <a:fillRect/>
            </a:stretch>
          </p:blipFill>
          <p:spPr>
            <a:xfrm>
              <a:off x="1782719" y="3932633"/>
              <a:ext cx="228825" cy="228600"/>
            </a:xfrm>
            <a:prstGeom prst="rect">
              <a:avLst/>
            </a:prstGeom>
          </p:spPr>
        </p:pic>
      </p:grpSp>
      <p:sp>
        <p:nvSpPr>
          <p:cNvPr id="12" name="CuadroTexto 11"/>
          <p:cNvSpPr txBox="1"/>
          <p:nvPr/>
        </p:nvSpPr>
        <p:spPr>
          <a:xfrm>
            <a:off x="3103962" y="1750743"/>
            <a:ext cx="2287806" cy="369332"/>
          </a:xfrm>
          <a:prstGeom prst="rect">
            <a:avLst/>
          </a:prstGeom>
          <a:noFill/>
        </p:spPr>
        <p:txBody>
          <a:bodyPr wrap="none" rtlCol="0">
            <a:spAutoFit/>
          </a:bodyPr>
          <a:lstStyle/>
          <a:p>
            <a:r>
              <a:rPr lang="es-MX" dirty="0" err="1" smtClean="0"/>
              <a:t>Layered</a:t>
            </a:r>
            <a:r>
              <a:rPr lang="es-MX" dirty="0" smtClean="0"/>
              <a:t> </a:t>
            </a:r>
            <a:r>
              <a:rPr lang="es-MX" dirty="0" err="1" smtClean="0"/>
              <a:t>architecture</a:t>
            </a:r>
            <a:endParaRPr lang="es-MX" dirty="0"/>
          </a:p>
        </p:txBody>
      </p:sp>
      <p:pic>
        <p:nvPicPr>
          <p:cNvPr id="13" name="Imagen 12"/>
          <p:cNvPicPr>
            <a:picLocks noChangeAspect="1"/>
          </p:cNvPicPr>
          <p:nvPr/>
        </p:nvPicPr>
        <p:blipFill>
          <a:blip r:embed="rId3"/>
          <a:stretch>
            <a:fillRect/>
          </a:stretch>
        </p:blipFill>
        <p:spPr>
          <a:xfrm>
            <a:off x="3168366" y="2294538"/>
            <a:ext cx="3962400" cy="1619250"/>
          </a:xfrm>
          <a:prstGeom prst="rect">
            <a:avLst/>
          </a:prstGeom>
        </p:spPr>
      </p:pic>
      <p:pic>
        <p:nvPicPr>
          <p:cNvPr id="15" name="Imagen 14"/>
          <p:cNvPicPr>
            <a:picLocks noChangeAspect="1"/>
          </p:cNvPicPr>
          <p:nvPr/>
        </p:nvPicPr>
        <p:blipFill rotWithShape="1">
          <a:blip r:embed="rId4"/>
          <a:srcRect t="12667"/>
          <a:stretch/>
        </p:blipFill>
        <p:spPr>
          <a:xfrm>
            <a:off x="3168366" y="4214543"/>
            <a:ext cx="3324225" cy="207962"/>
          </a:xfrm>
          <a:prstGeom prst="rect">
            <a:avLst/>
          </a:prstGeom>
        </p:spPr>
      </p:pic>
      <p:pic>
        <p:nvPicPr>
          <p:cNvPr id="16" name="Imagen 15"/>
          <p:cNvPicPr>
            <a:picLocks noChangeAspect="1"/>
          </p:cNvPicPr>
          <p:nvPr/>
        </p:nvPicPr>
        <p:blipFill>
          <a:blip r:embed="rId5"/>
          <a:stretch>
            <a:fillRect/>
          </a:stretch>
        </p:blipFill>
        <p:spPr>
          <a:xfrm>
            <a:off x="3177891" y="4613722"/>
            <a:ext cx="3314700" cy="219075"/>
          </a:xfrm>
          <a:prstGeom prst="rect">
            <a:avLst/>
          </a:prstGeom>
        </p:spPr>
      </p:pic>
      <p:pic>
        <p:nvPicPr>
          <p:cNvPr id="17" name="Imagen 16"/>
          <p:cNvPicPr>
            <a:picLocks noChangeAspect="1"/>
          </p:cNvPicPr>
          <p:nvPr/>
        </p:nvPicPr>
        <p:blipFill>
          <a:blip r:embed="rId6"/>
          <a:stretch>
            <a:fillRect/>
          </a:stretch>
        </p:blipFill>
        <p:spPr>
          <a:xfrm>
            <a:off x="3196941" y="5019504"/>
            <a:ext cx="3295650" cy="209550"/>
          </a:xfrm>
          <a:prstGeom prst="rect">
            <a:avLst/>
          </a:prstGeom>
        </p:spPr>
      </p:pic>
      <p:pic>
        <p:nvPicPr>
          <p:cNvPr id="18" name="Imagen 17"/>
          <p:cNvPicPr>
            <a:picLocks noChangeAspect="1"/>
          </p:cNvPicPr>
          <p:nvPr/>
        </p:nvPicPr>
        <p:blipFill rotWithShape="1">
          <a:blip r:embed="rId7"/>
          <a:srcRect t="13029" b="1"/>
          <a:stretch/>
        </p:blipFill>
        <p:spPr>
          <a:xfrm>
            <a:off x="3168365" y="5445547"/>
            <a:ext cx="3324225" cy="198813"/>
          </a:xfrm>
          <a:prstGeom prst="rect">
            <a:avLst/>
          </a:prstGeom>
        </p:spPr>
      </p:pic>
      <p:pic>
        <p:nvPicPr>
          <p:cNvPr id="19" name="Imagen 18"/>
          <p:cNvPicPr>
            <a:picLocks noChangeAspect="1"/>
          </p:cNvPicPr>
          <p:nvPr/>
        </p:nvPicPr>
        <p:blipFill rotWithShape="1">
          <a:blip r:embed="rId8"/>
          <a:srcRect t="15867" b="11525"/>
          <a:stretch/>
        </p:blipFill>
        <p:spPr>
          <a:xfrm>
            <a:off x="3168364" y="5854336"/>
            <a:ext cx="3324225" cy="193639"/>
          </a:xfrm>
          <a:prstGeom prst="rect">
            <a:avLst/>
          </a:prstGeom>
        </p:spPr>
      </p:pic>
      <p:pic>
        <p:nvPicPr>
          <p:cNvPr id="20" name="Imagen 19"/>
          <p:cNvPicPr>
            <a:picLocks noChangeAspect="1"/>
          </p:cNvPicPr>
          <p:nvPr/>
        </p:nvPicPr>
        <p:blipFill>
          <a:blip r:embed="rId9"/>
          <a:stretch>
            <a:fillRect/>
          </a:stretch>
        </p:blipFill>
        <p:spPr>
          <a:xfrm>
            <a:off x="7750177" y="2294538"/>
            <a:ext cx="3914775" cy="1609725"/>
          </a:xfrm>
          <a:prstGeom prst="rect">
            <a:avLst/>
          </a:prstGeom>
        </p:spPr>
      </p:pic>
      <p:pic>
        <p:nvPicPr>
          <p:cNvPr id="21" name="Imagen 20"/>
          <p:cNvPicPr>
            <a:picLocks noChangeAspect="1"/>
          </p:cNvPicPr>
          <p:nvPr/>
        </p:nvPicPr>
        <p:blipFill>
          <a:blip r:embed="rId10"/>
          <a:stretch>
            <a:fillRect/>
          </a:stretch>
        </p:blipFill>
        <p:spPr>
          <a:xfrm>
            <a:off x="7750177" y="4208342"/>
            <a:ext cx="3276600" cy="200025"/>
          </a:xfrm>
          <a:prstGeom prst="rect">
            <a:avLst/>
          </a:prstGeom>
        </p:spPr>
      </p:pic>
      <p:pic>
        <p:nvPicPr>
          <p:cNvPr id="22" name="Imagen 21"/>
          <p:cNvPicPr>
            <a:picLocks noChangeAspect="1"/>
          </p:cNvPicPr>
          <p:nvPr/>
        </p:nvPicPr>
        <p:blipFill>
          <a:blip r:embed="rId11"/>
          <a:stretch>
            <a:fillRect/>
          </a:stretch>
        </p:blipFill>
        <p:spPr>
          <a:xfrm>
            <a:off x="7750177" y="4613722"/>
            <a:ext cx="3333750" cy="219075"/>
          </a:xfrm>
          <a:prstGeom prst="rect">
            <a:avLst/>
          </a:prstGeom>
        </p:spPr>
      </p:pic>
      <p:pic>
        <p:nvPicPr>
          <p:cNvPr id="23" name="Imagen 22"/>
          <p:cNvPicPr>
            <a:picLocks noChangeAspect="1"/>
          </p:cNvPicPr>
          <p:nvPr/>
        </p:nvPicPr>
        <p:blipFill>
          <a:blip r:embed="rId12"/>
          <a:stretch>
            <a:fillRect/>
          </a:stretch>
        </p:blipFill>
        <p:spPr>
          <a:xfrm>
            <a:off x="7754399" y="5023335"/>
            <a:ext cx="3305175" cy="200025"/>
          </a:xfrm>
          <a:prstGeom prst="rect">
            <a:avLst/>
          </a:prstGeom>
        </p:spPr>
      </p:pic>
      <p:pic>
        <p:nvPicPr>
          <p:cNvPr id="24" name="Imagen 23"/>
          <p:cNvPicPr>
            <a:picLocks noChangeAspect="1"/>
          </p:cNvPicPr>
          <p:nvPr/>
        </p:nvPicPr>
        <p:blipFill rotWithShape="1">
          <a:blip r:embed="rId13"/>
          <a:srcRect t="10650" b="12473"/>
          <a:stretch/>
        </p:blipFill>
        <p:spPr>
          <a:xfrm>
            <a:off x="7740652" y="5450968"/>
            <a:ext cx="3295650" cy="197708"/>
          </a:xfrm>
          <a:prstGeom prst="rect">
            <a:avLst/>
          </a:prstGeom>
        </p:spPr>
      </p:pic>
      <p:pic>
        <p:nvPicPr>
          <p:cNvPr id="25" name="Imagen 24"/>
          <p:cNvPicPr>
            <a:picLocks noChangeAspect="1"/>
          </p:cNvPicPr>
          <p:nvPr/>
        </p:nvPicPr>
        <p:blipFill rotWithShape="1">
          <a:blip r:embed="rId14"/>
          <a:srcRect t="15649"/>
          <a:stretch/>
        </p:blipFill>
        <p:spPr>
          <a:xfrm>
            <a:off x="7759702" y="5856723"/>
            <a:ext cx="3324225" cy="184796"/>
          </a:xfrm>
          <a:prstGeom prst="rect">
            <a:avLst/>
          </a:prstGeom>
        </p:spPr>
      </p:pic>
    </p:spTree>
    <p:extLst>
      <p:ext uri="{BB962C8B-B14F-4D97-AF65-F5344CB8AC3E}">
        <p14:creationId xmlns:p14="http://schemas.microsoft.com/office/powerpoint/2010/main" val="28737686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Docker</a:t>
            </a:r>
            <a:r>
              <a:rPr lang="es-MX" dirty="0" smtClean="0"/>
              <a:t> Storage</a:t>
            </a:r>
            <a:endParaRPr lang="es-MX" dirty="0"/>
          </a:p>
        </p:txBody>
      </p:sp>
      <p:pic>
        <p:nvPicPr>
          <p:cNvPr id="4" name="Imagen 3"/>
          <p:cNvPicPr>
            <a:picLocks noChangeAspect="1"/>
          </p:cNvPicPr>
          <p:nvPr/>
        </p:nvPicPr>
        <p:blipFill rotWithShape="1">
          <a:blip r:embed="rId2"/>
          <a:srcRect t="12667"/>
          <a:stretch/>
        </p:blipFill>
        <p:spPr>
          <a:xfrm>
            <a:off x="2398533" y="5892295"/>
            <a:ext cx="3324225" cy="207962"/>
          </a:xfrm>
          <a:prstGeom prst="rect">
            <a:avLst/>
          </a:prstGeom>
        </p:spPr>
      </p:pic>
      <p:pic>
        <p:nvPicPr>
          <p:cNvPr id="5" name="Imagen 4"/>
          <p:cNvPicPr>
            <a:picLocks noChangeAspect="1"/>
          </p:cNvPicPr>
          <p:nvPr/>
        </p:nvPicPr>
        <p:blipFill>
          <a:blip r:embed="rId3"/>
          <a:stretch>
            <a:fillRect/>
          </a:stretch>
        </p:blipFill>
        <p:spPr>
          <a:xfrm>
            <a:off x="2398533" y="5524139"/>
            <a:ext cx="3314700" cy="219075"/>
          </a:xfrm>
          <a:prstGeom prst="rect">
            <a:avLst/>
          </a:prstGeom>
        </p:spPr>
      </p:pic>
      <p:pic>
        <p:nvPicPr>
          <p:cNvPr id="6" name="Imagen 5"/>
          <p:cNvPicPr>
            <a:picLocks noChangeAspect="1"/>
          </p:cNvPicPr>
          <p:nvPr/>
        </p:nvPicPr>
        <p:blipFill>
          <a:blip r:embed="rId4"/>
          <a:stretch>
            <a:fillRect/>
          </a:stretch>
        </p:blipFill>
        <p:spPr>
          <a:xfrm>
            <a:off x="2398533" y="5135274"/>
            <a:ext cx="3295650" cy="209550"/>
          </a:xfrm>
          <a:prstGeom prst="rect">
            <a:avLst/>
          </a:prstGeom>
        </p:spPr>
      </p:pic>
      <p:pic>
        <p:nvPicPr>
          <p:cNvPr id="7" name="Imagen 6"/>
          <p:cNvPicPr>
            <a:picLocks noChangeAspect="1"/>
          </p:cNvPicPr>
          <p:nvPr/>
        </p:nvPicPr>
        <p:blipFill rotWithShape="1">
          <a:blip r:embed="rId5"/>
          <a:srcRect t="13029" b="1"/>
          <a:stretch/>
        </p:blipFill>
        <p:spPr>
          <a:xfrm>
            <a:off x="2398533" y="4746392"/>
            <a:ext cx="3324225" cy="198813"/>
          </a:xfrm>
          <a:prstGeom prst="rect">
            <a:avLst/>
          </a:prstGeom>
        </p:spPr>
      </p:pic>
      <p:pic>
        <p:nvPicPr>
          <p:cNvPr id="8" name="Imagen 7"/>
          <p:cNvPicPr>
            <a:picLocks noChangeAspect="1"/>
          </p:cNvPicPr>
          <p:nvPr/>
        </p:nvPicPr>
        <p:blipFill rotWithShape="1">
          <a:blip r:embed="rId6"/>
          <a:srcRect t="15867" b="11525"/>
          <a:stretch/>
        </p:blipFill>
        <p:spPr>
          <a:xfrm>
            <a:off x="2398533" y="4406921"/>
            <a:ext cx="3324225" cy="193639"/>
          </a:xfrm>
          <a:prstGeom prst="rect">
            <a:avLst/>
          </a:prstGeom>
        </p:spPr>
      </p:pic>
      <p:sp>
        <p:nvSpPr>
          <p:cNvPr id="9" name="CuadroTexto 8"/>
          <p:cNvSpPr txBox="1"/>
          <p:nvPr/>
        </p:nvSpPr>
        <p:spPr>
          <a:xfrm>
            <a:off x="224838" y="1515964"/>
            <a:ext cx="2287806" cy="369332"/>
          </a:xfrm>
          <a:prstGeom prst="rect">
            <a:avLst/>
          </a:prstGeom>
          <a:noFill/>
        </p:spPr>
        <p:txBody>
          <a:bodyPr wrap="none" rtlCol="0">
            <a:spAutoFit/>
          </a:bodyPr>
          <a:lstStyle/>
          <a:p>
            <a:r>
              <a:rPr lang="es-MX" dirty="0" err="1" smtClean="0"/>
              <a:t>Layered</a:t>
            </a:r>
            <a:r>
              <a:rPr lang="es-MX" dirty="0" smtClean="0"/>
              <a:t> </a:t>
            </a:r>
            <a:r>
              <a:rPr lang="es-MX" dirty="0" err="1" smtClean="0"/>
              <a:t>architecture</a:t>
            </a:r>
            <a:endParaRPr lang="es-MX" dirty="0"/>
          </a:p>
        </p:txBody>
      </p:sp>
      <p:sp>
        <p:nvSpPr>
          <p:cNvPr id="10" name="Rectángulo 9"/>
          <p:cNvSpPr/>
          <p:nvPr/>
        </p:nvSpPr>
        <p:spPr>
          <a:xfrm>
            <a:off x="2110207" y="4003589"/>
            <a:ext cx="3917092" cy="242135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dirty="0" smtClean="0">
                <a:solidFill>
                  <a:srgbClr val="FF0000"/>
                </a:solidFill>
              </a:rPr>
              <a:t>Solo Lectura</a:t>
            </a:r>
            <a:endParaRPr lang="es-MX" dirty="0">
              <a:solidFill>
                <a:srgbClr val="FF0000"/>
              </a:solidFill>
            </a:endParaRPr>
          </a:p>
        </p:txBody>
      </p:sp>
      <p:sp>
        <p:nvSpPr>
          <p:cNvPr id="11" name="CuadroTexto 10"/>
          <p:cNvSpPr txBox="1"/>
          <p:nvPr/>
        </p:nvSpPr>
        <p:spPr>
          <a:xfrm>
            <a:off x="224838" y="5055383"/>
            <a:ext cx="1505540" cy="369332"/>
          </a:xfrm>
          <a:prstGeom prst="rect">
            <a:avLst/>
          </a:prstGeom>
          <a:noFill/>
        </p:spPr>
        <p:txBody>
          <a:bodyPr wrap="none" rtlCol="0">
            <a:spAutoFit/>
          </a:bodyPr>
          <a:lstStyle/>
          <a:p>
            <a:r>
              <a:rPr lang="es-MX" dirty="0" err="1" smtClean="0"/>
              <a:t>Image</a:t>
            </a:r>
            <a:r>
              <a:rPr lang="es-MX" dirty="0" smtClean="0"/>
              <a:t> </a:t>
            </a:r>
            <a:r>
              <a:rPr lang="es-MX" dirty="0" err="1" smtClean="0"/>
              <a:t>layers</a:t>
            </a:r>
            <a:endParaRPr lang="es-MX" dirty="0"/>
          </a:p>
        </p:txBody>
      </p:sp>
      <p:pic>
        <p:nvPicPr>
          <p:cNvPr id="12" name="Imagen 11"/>
          <p:cNvPicPr>
            <a:picLocks noChangeAspect="1"/>
          </p:cNvPicPr>
          <p:nvPr/>
        </p:nvPicPr>
        <p:blipFill rotWithShape="1">
          <a:blip r:embed="rId7"/>
          <a:srcRect t="1" b="17364"/>
          <a:stretch/>
        </p:blipFill>
        <p:spPr>
          <a:xfrm>
            <a:off x="2398533" y="2965983"/>
            <a:ext cx="3200400" cy="181032"/>
          </a:xfrm>
          <a:prstGeom prst="rect">
            <a:avLst/>
          </a:prstGeom>
        </p:spPr>
      </p:pic>
      <p:sp>
        <p:nvSpPr>
          <p:cNvPr id="13" name="Rectángulo 12"/>
          <p:cNvSpPr/>
          <p:nvPr/>
        </p:nvSpPr>
        <p:spPr>
          <a:xfrm>
            <a:off x="2110207" y="2520778"/>
            <a:ext cx="3917092" cy="93905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dirty="0" smtClean="0">
                <a:solidFill>
                  <a:srgbClr val="00B050"/>
                </a:solidFill>
              </a:rPr>
              <a:t>Lectura y escritura</a:t>
            </a:r>
            <a:endParaRPr lang="es-MX" dirty="0">
              <a:solidFill>
                <a:srgbClr val="00B050"/>
              </a:solidFill>
            </a:endParaRPr>
          </a:p>
        </p:txBody>
      </p:sp>
      <p:sp>
        <p:nvSpPr>
          <p:cNvPr id="14" name="CuadroTexto 13"/>
          <p:cNvSpPr txBox="1"/>
          <p:nvPr/>
        </p:nvSpPr>
        <p:spPr>
          <a:xfrm>
            <a:off x="224838" y="2813530"/>
            <a:ext cx="1749197" cy="369332"/>
          </a:xfrm>
          <a:prstGeom prst="rect">
            <a:avLst/>
          </a:prstGeom>
          <a:noFill/>
        </p:spPr>
        <p:txBody>
          <a:bodyPr wrap="none" rtlCol="0">
            <a:spAutoFit/>
          </a:bodyPr>
          <a:lstStyle/>
          <a:p>
            <a:r>
              <a:rPr lang="es-MX" dirty="0" err="1" smtClean="0"/>
              <a:t>Container</a:t>
            </a:r>
            <a:r>
              <a:rPr lang="es-MX" dirty="0" smtClean="0"/>
              <a:t> </a:t>
            </a:r>
            <a:r>
              <a:rPr lang="es-MX" dirty="0" err="1" smtClean="0"/>
              <a:t>layer</a:t>
            </a:r>
            <a:endParaRPr lang="es-MX" dirty="0"/>
          </a:p>
        </p:txBody>
      </p:sp>
      <p:sp>
        <p:nvSpPr>
          <p:cNvPr id="15" name="Rectángulo 14"/>
          <p:cNvSpPr/>
          <p:nvPr/>
        </p:nvSpPr>
        <p:spPr>
          <a:xfrm>
            <a:off x="7365947" y="4003589"/>
            <a:ext cx="3917092" cy="242135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dirty="0" smtClean="0">
                <a:solidFill>
                  <a:srgbClr val="FF0000"/>
                </a:solidFill>
              </a:rPr>
              <a:t>Solo Lectura</a:t>
            </a:r>
            <a:endParaRPr lang="es-MX" dirty="0">
              <a:solidFill>
                <a:srgbClr val="FF0000"/>
              </a:solidFill>
            </a:endParaRPr>
          </a:p>
        </p:txBody>
      </p:sp>
      <p:sp>
        <p:nvSpPr>
          <p:cNvPr id="16" name="Rectángulo 15"/>
          <p:cNvSpPr/>
          <p:nvPr/>
        </p:nvSpPr>
        <p:spPr>
          <a:xfrm>
            <a:off x="7365947" y="2520778"/>
            <a:ext cx="3917092" cy="93905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dirty="0" smtClean="0">
                <a:solidFill>
                  <a:srgbClr val="00B050"/>
                </a:solidFill>
              </a:rPr>
              <a:t>Lectura y escritura</a:t>
            </a:r>
            <a:endParaRPr lang="es-MX" dirty="0">
              <a:solidFill>
                <a:srgbClr val="00B050"/>
              </a:solidFill>
            </a:endParaRPr>
          </a:p>
        </p:txBody>
      </p:sp>
      <p:sp>
        <p:nvSpPr>
          <p:cNvPr id="17" name="Rectángulo 16"/>
          <p:cNvSpPr/>
          <p:nvPr/>
        </p:nvSpPr>
        <p:spPr>
          <a:xfrm>
            <a:off x="9984261" y="2863318"/>
            <a:ext cx="1000898" cy="49808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smtClean="0"/>
              <a:t>Temp.txt</a:t>
            </a:r>
            <a:endParaRPr lang="es-MX" sz="1600" dirty="0"/>
          </a:p>
        </p:txBody>
      </p:sp>
      <p:sp>
        <p:nvSpPr>
          <p:cNvPr id="18" name="Rectángulo 17"/>
          <p:cNvSpPr/>
          <p:nvPr/>
        </p:nvSpPr>
        <p:spPr>
          <a:xfrm>
            <a:off x="7690023" y="4497351"/>
            <a:ext cx="1000898" cy="4980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smtClean="0"/>
              <a:t>app.py</a:t>
            </a:r>
            <a:endParaRPr lang="es-MX" sz="1600" dirty="0"/>
          </a:p>
        </p:txBody>
      </p:sp>
      <p:sp>
        <p:nvSpPr>
          <p:cNvPr id="19" name="Rectángulo 18"/>
          <p:cNvSpPr/>
          <p:nvPr/>
        </p:nvSpPr>
        <p:spPr>
          <a:xfrm>
            <a:off x="7644715" y="2877071"/>
            <a:ext cx="1000898" cy="4980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smtClean="0"/>
              <a:t>app.py</a:t>
            </a:r>
            <a:endParaRPr lang="es-MX" sz="1600" dirty="0"/>
          </a:p>
        </p:txBody>
      </p:sp>
      <p:sp>
        <p:nvSpPr>
          <p:cNvPr id="20" name="CuadroTexto 19"/>
          <p:cNvSpPr txBox="1"/>
          <p:nvPr/>
        </p:nvSpPr>
        <p:spPr>
          <a:xfrm>
            <a:off x="8464802" y="1752503"/>
            <a:ext cx="1719381" cy="369332"/>
          </a:xfrm>
          <a:prstGeom prst="rect">
            <a:avLst/>
          </a:prstGeom>
          <a:noFill/>
        </p:spPr>
        <p:txBody>
          <a:bodyPr wrap="none" rtlCol="0">
            <a:spAutoFit/>
          </a:bodyPr>
          <a:lstStyle/>
          <a:p>
            <a:r>
              <a:rPr lang="es-MX" dirty="0" err="1" smtClean="0"/>
              <a:t>Copy-On-Write</a:t>
            </a:r>
            <a:endParaRPr lang="es-MX" dirty="0"/>
          </a:p>
        </p:txBody>
      </p:sp>
    </p:spTree>
    <p:extLst>
      <p:ext uri="{BB962C8B-B14F-4D97-AF65-F5344CB8AC3E}">
        <p14:creationId xmlns:p14="http://schemas.microsoft.com/office/powerpoint/2010/main" val="221182588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4" grpId="0"/>
      <p:bldP spid="15" grpId="0" animBg="1"/>
      <p:bldP spid="16" grpId="0" animBg="1"/>
      <p:bldP spid="17" grpId="0" animBg="1"/>
      <p:bldP spid="18" grpId="0" animBg="1"/>
      <p:bldP spid="19" grpId="0" animBg="1"/>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Docker</a:t>
            </a:r>
            <a:r>
              <a:rPr lang="es-MX" dirty="0" smtClean="0"/>
              <a:t> Storage</a:t>
            </a:r>
            <a:endParaRPr lang="es-MX" dirty="0"/>
          </a:p>
        </p:txBody>
      </p:sp>
      <p:sp>
        <p:nvSpPr>
          <p:cNvPr id="4" name="CuadroTexto 3"/>
          <p:cNvSpPr txBox="1"/>
          <p:nvPr/>
        </p:nvSpPr>
        <p:spPr>
          <a:xfrm>
            <a:off x="224838" y="1515964"/>
            <a:ext cx="1069588" cy="369332"/>
          </a:xfrm>
          <a:prstGeom prst="rect">
            <a:avLst/>
          </a:prstGeom>
          <a:noFill/>
        </p:spPr>
        <p:txBody>
          <a:bodyPr wrap="none" rtlCol="0">
            <a:spAutoFit/>
          </a:bodyPr>
          <a:lstStyle/>
          <a:p>
            <a:r>
              <a:rPr lang="es-MX" dirty="0" err="1" smtClean="0"/>
              <a:t>Volumes</a:t>
            </a:r>
            <a:endParaRPr lang="es-MX" dirty="0"/>
          </a:p>
        </p:txBody>
      </p:sp>
      <p:sp>
        <p:nvSpPr>
          <p:cNvPr id="5" name="CuadroTexto 4"/>
          <p:cNvSpPr txBox="1"/>
          <p:nvPr/>
        </p:nvSpPr>
        <p:spPr>
          <a:xfrm>
            <a:off x="609601" y="2001795"/>
            <a:ext cx="2961502" cy="276999"/>
          </a:xfrm>
          <a:prstGeom prst="rect">
            <a:avLst/>
          </a:prstGeom>
          <a:solidFill>
            <a:srgbClr val="626262"/>
          </a:solidFill>
        </p:spPr>
        <p:txBody>
          <a:bodyPr wrap="square" rtlCol="0">
            <a:spAutoFit/>
          </a:bodyPr>
          <a:lstStyle/>
          <a:p>
            <a:r>
              <a:rPr lang="es-MX" sz="1200" dirty="0" err="1" smtClean="0">
                <a:solidFill>
                  <a:schemeClr val="bg1">
                    <a:lumMod val="95000"/>
                  </a:schemeClr>
                </a:solidFill>
              </a:rPr>
              <a:t>docker</a:t>
            </a:r>
            <a:r>
              <a:rPr lang="es-MX" sz="1200" dirty="0" smtClean="0">
                <a:solidFill>
                  <a:schemeClr val="bg1">
                    <a:lumMod val="95000"/>
                  </a:schemeClr>
                </a:solidFill>
              </a:rPr>
              <a:t> </a:t>
            </a:r>
            <a:r>
              <a:rPr lang="es-MX" sz="1200" dirty="0" err="1" smtClean="0">
                <a:solidFill>
                  <a:schemeClr val="bg1">
                    <a:lumMod val="95000"/>
                  </a:schemeClr>
                </a:solidFill>
              </a:rPr>
              <a:t>volume</a:t>
            </a:r>
            <a:r>
              <a:rPr lang="es-MX" sz="1200" dirty="0" smtClean="0">
                <a:solidFill>
                  <a:schemeClr val="bg1">
                    <a:lumMod val="95000"/>
                  </a:schemeClr>
                </a:solidFill>
              </a:rPr>
              <a:t> </a:t>
            </a:r>
            <a:r>
              <a:rPr lang="es-MX" sz="1200" dirty="0" err="1" smtClean="0">
                <a:solidFill>
                  <a:schemeClr val="bg1">
                    <a:lumMod val="95000"/>
                  </a:schemeClr>
                </a:solidFill>
              </a:rPr>
              <a:t>create</a:t>
            </a:r>
            <a:r>
              <a:rPr lang="es-MX" sz="1200" dirty="0" smtClean="0">
                <a:solidFill>
                  <a:schemeClr val="bg1">
                    <a:lumMod val="95000"/>
                  </a:schemeClr>
                </a:solidFill>
              </a:rPr>
              <a:t> </a:t>
            </a:r>
            <a:r>
              <a:rPr lang="es-MX" sz="1200" dirty="0" err="1" smtClean="0">
                <a:solidFill>
                  <a:schemeClr val="bg1">
                    <a:lumMod val="95000"/>
                  </a:schemeClr>
                </a:solidFill>
              </a:rPr>
              <a:t>data_volume</a:t>
            </a:r>
            <a:endParaRPr lang="es-MX" sz="1200" dirty="0">
              <a:solidFill>
                <a:schemeClr val="bg1">
                  <a:lumMod val="95000"/>
                </a:schemeClr>
              </a:solidFill>
            </a:endParaRPr>
          </a:p>
        </p:txBody>
      </p:sp>
      <p:grpSp>
        <p:nvGrpSpPr>
          <p:cNvPr id="13" name="Grupo 12"/>
          <p:cNvGrpSpPr/>
          <p:nvPr/>
        </p:nvGrpSpPr>
        <p:grpSpPr>
          <a:xfrm>
            <a:off x="759632" y="2376183"/>
            <a:ext cx="2296191" cy="923330"/>
            <a:chOff x="632674" y="2260437"/>
            <a:chExt cx="2296191" cy="923330"/>
          </a:xfrm>
        </p:grpSpPr>
        <p:sp>
          <p:nvSpPr>
            <p:cNvPr id="7" name="CuadroTexto 6"/>
            <p:cNvSpPr txBox="1"/>
            <p:nvPr/>
          </p:nvSpPr>
          <p:spPr>
            <a:xfrm>
              <a:off x="782123" y="2260437"/>
              <a:ext cx="2146742" cy="923330"/>
            </a:xfrm>
            <a:prstGeom prst="rect">
              <a:avLst/>
            </a:prstGeom>
            <a:noFill/>
          </p:spPr>
          <p:txBody>
            <a:bodyPr wrap="none" rtlCol="0">
              <a:spAutoFit/>
            </a:bodyPr>
            <a:lstStyle/>
            <a:p>
              <a:r>
                <a:rPr lang="es-MX" dirty="0" smtClean="0"/>
                <a:t>/</a:t>
              </a:r>
              <a:r>
                <a:rPr lang="es-MX" dirty="0" err="1" smtClean="0"/>
                <a:t>var</a:t>
              </a:r>
              <a:r>
                <a:rPr lang="es-MX" dirty="0" smtClean="0"/>
                <a:t>/</a:t>
              </a:r>
              <a:r>
                <a:rPr lang="es-MX" dirty="0" err="1" smtClean="0"/>
                <a:t>lib</a:t>
              </a:r>
              <a:r>
                <a:rPr lang="es-MX" dirty="0" smtClean="0"/>
                <a:t>/</a:t>
              </a:r>
              <a:r>
                <a:rPr lang="es-MX" dirty="0" err="1" smtClean="0"/>
                <a:t>docker</a:t>
              </a:r>
              <a:endParaRPr lang="es-MX" dirty="0" smtClean="0"/>
            </a:p>
            <a:p>
              <a:r>
                <a:rPr lang="es-MX" dirty="0" smtClean="0"/>
                <a:t>     </a:t>
              </a:r>
              <a:r>
                <a:rPr lang="es-MX" dirty="0" err="1" smtClean="0"/>
                <a:t>volumes</a:t>
              </a:r>
              <a:endParaRPr lang="es-MX" dirty="0" smtClean="0"/>
            </a:p>
            <a:p>
              <a:r>
                <a:rPr lang="es-MX" dirty="0"/>
                <a:t> </a:t>
              </a:r>
              <a:r>
                <a:rPr lang="es-MX" dirty="0" smtClean="0"/>
                <a:t>         </a:t>
              </a:r>
              <a:r>
                <a:rPr lang="es-MX" dirty="0" err="1" smtClean="0"/>
                <a:t>data_volume</a:t>
              </a:r>
              <a:endParaRPr lang="es-MX" dirty="0" smtClean="0"/>
            </a:p>
          </p:txBody>
        </p:sp>
        <p:pic>
          <p:nvPicPr>
            <p:cNvPr id="8" name="Imagen 7"/>
            <p:cNvPicPr>
              <a:picLocks noChangeAspect="1"/>
            </p:cNvPicPr>
            <p:nvPr/>
          </p:nvPicPr>
          <p:blipFill>
            <a:blip r:embed="rId2"/>
            <a:stretch>
              <a:fillRect/>
            </a:stretch>
          </p:blipFill>
          <p:spPr>
            <a:xfrm>
              <a:off x="632674" y="2336637"/>
              <a:ext cx="228825" cy="228600"/>
            </a:xfrm>
            <a:prstGeom prst="rect">
              <a:avLst/>
            </a:prstGeom>
          </p:spPr>
        </p:pic>
        <p:pic>
          <p:nvPicPr>
            <p:cNvPr id="9" name="Imagen 8"/>
            <p:cNvPicPr>
              <a:picLocks noChangeAspect="1"/>
            </p:cNvPicPr>
            <p:nvPr/>
          </p:nvPicPr>
          <p:blipFill>
            <a:blip r:embed="rId2"/>
            <a:stretch>
              <a:fillRect/>
            </a:stretch>
          </p:blipFill>
          <p:spPr>
            <a:xfrm>
              <a:off x="907836" y="2638015"/>
              <a:ext cx="228825" cy="228600"/>
            </a:xfrm>
            <a:prstGeom prst="rect">
              <a:avLst/>
            </a:prstGeom>
          </p:spPr>
        </p:pic>
        <p:pic>
          <p:nvPicPr>
            <p:cNvPr id="10" name="Imagen 9"/>
            <p:cNvPicPr>
              <a:picLocks noChangeAspect="1"/>
            </p:cNvPicPr>
            <p:nvPr/>
          </p:nvPicPr>
          <p:blipFill>
            <a:blip r:embed="rId2"/>
            <a:stretch>
              <a:fillRect/>
            </a:stretch>
          </p:blipFill>
          <p:spPr>
            <a:xfrm>
              <a:off x="1201481" y="2902393"/>
              <a:ext cx="228825" cy="228600"/>
            </a:xfrm>
            <a:prstGeom prst="rect">
              <a:avLst/>
            </a:prstGeom>
          </p:spPr>
        </p:pic>
      </p:grpSp>
      <p:sp>
        <p:nvSpPr>
          <p:cNvPr id="14" name="Rectángulo 13"/>
          <p:cNvSpPr/>
          <p:nvPr/>
        </p:nvSpPr>
        <p:spPr>
          <a:xfrm>
            <a:off x="557959" y="5489793"/>
            <a:ext cx="4598341" cy="76554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sz="1600" dirty="0" smtClean="0">
                <a:solidFill>
                  <a:srgbClr val="FF0000"/>
                </a:solidFill>
              </a:rPr>
              <a:t>Solo Lectura</a:t>
            </a:r>
          </a:p>
          <a:p>
            <a:pPr algn="ctr"/>
            <a:endParaRPr lang="es-MX" sz="1600" dirty="0" smtClean="0">
              <a:solidFill>
                <a:srgbClr val="FF0000"/>
              </a:solidFill>
            </a:endParaRPr>
          </a:p>
          <a:p>
            <a:pPr algn="ctr"/>
            <a:r>
              <a:rPr lang="es-MX" sz="1600" dirty="0" err="1" smtClean="0">
                <a:solidFill>
                  <a:schemeClr val="tx1"/>
                </a:solidFill>
              </a:rPr>
              <a:t>mysql-image</a:t>
            </a:r>
            <a:r>
              <a:rPr lang="es-MX" sz="1600" dirty="0" smtClean="0">
                <a:solidFill>
                  <a:schemeClr val="tx1"/>
                </a:solidFill>
              </a:rPr>
              <a:t> </a:t>
            </a:r>
            <a:r>
              <a:rPr lang="es-MX" sz="1600" dirty="0" err="1" smtClean="0">
                <a:solidFill>
                  <a:schemeClr val="tx1"/>
                </a:solidFill>
              </a:rPr>
              <a:t>layer</a:t>
            </a:r>
            <a:endParaRPr lang="es-MX" sz="1600" dirty="0">
              <a:solidFill>
                <a:schemeClr val="tx1"/>
              </a:solidFill>
            </a:endParaRPr>
          </a:p>
        </p:txBody>
      </p:sp>
      <p:sp>
        <p:nvSpPr>
          <p:cNvPr id="15" name="Rectángulo 14"/>
          <p:cNvSpPr/>
          <p:nvPr/>
        </p:nvSpPr>
        <p:spPr>
          <a:xfrm>
            <a:off x="579139" y="3413864"/>
            <a:ext cx="2139039" cy="105520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sz="1600" dirty="0" smtClean="0">
                <a:solidFill>
                  <a:srgbClr val="00B050"/>
                </a:solidFill>
              </a:rPr>
              <a:t>Lectura y escritura</a:t>
            </a:r>
          </a:p>
          <a:p>
            <a:pPr algn="ctr"/>
            <a:endParaRPr lang="es-MX" sz="1600" dirty="0" smtClean="0">
              <a:solidFill>
                <a:srgbClr val="00B050"/>
              </a:solidFill>
            </a:endParaRPr>
          </a:p>
          <a:p>
            <a:pPr algn="ctr"/>
            <a:endParaRPr lang="es-MX" sz="1600" dirty="0">
              <a:solidFill>
                <a:srgbClr val="00B050"/>
              </a:solidFill>
            </a:endParaRPr>
          </a:p>
          <a:p>
            <a:pPr algn="ctr"/>
            <a:r>
              <a:rPr lang="es-MX" sz="1600" dirty="0" err="1" smtClean="0">
                <a:solidFill>
                  <a:srgbClr val="00B050"/>
                </a:solidFill>
              </a:rPr>
              <a:t>mysql-container</a:t>
            </a:r>
            <a:r>
              <a:rPr lang="es-MX" sz="1600" dirty="0" smtClean="0">
                <a:solidFill>
                  <a:srgbClr val="00B050"/>
                </a:solidFill>
              </a:rPr>
              <a:t> </a:t>
            </a:r>
            <a:r>
              <a:rPr lang="es-MX" sz="1600" dirty="0" err="1" smtClean="0">
                <a:solidFill>
                  <a:srgbClr val="00B050"/>
                </a:solidFill>
              </a:rPr>
              <a:t>layer</a:t>
            </a:r>
            <a:endParaRPr lang="es-MX" sz="1600" dirty="0">
              <a:solidFill>
                <a:srgbClr val="00B050"/>
              </a:solidFill>
            </a:endParaRPr>
          </a:p>
        </p:txBody>
      </p:sp>
      <p:sp>
        <p:nvSpPr>
          <p:cNvPr id="16" name="Rectángulo 15"/>
          <p:cNvSpPr/>
          <p:nvPr/>
        </p:nvSpPr>
        <p:spPr>
          <a:xfrm>
            <a:off x="376141" y="3299514"/>
            <a:ext cx="4961978" cy="328663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MX" dirty="0" err="1" smtClean="0">
                <a:solidFill>
                  <a:srgbClr val="00B0F0"/>
                </a:solidFill>
              </a:rPr>
              <a:t>Docker</a:t>
            </a:r>
            <a:r>
              <a:rPr lang="es-MX" dirty="0" smtClean="0">
                <a:solidFill>
                  <a:srgbClr val="00B0F0"/>
                </a:solidFill>
              </a:rPr>
              <a:t> host</a:t>
            </a:r>
            <a:endParaRPr lang="es-MX" dirty="0">
              <a:solidFill>
                <a:srgbClr val="00B0F0"/>
              </a:solidFill>
            </a:endParaRPr>
          </a:p>
        </p:txBody>
      </p:sp>
      <p:sp>
        <p:nvSpPr>
          <p:cNvPr id="18" name="Rectángulo 17"/>
          <p:cNvSpPr/>
          <p:nvPr/>
        </p:nvSpPr>
        <p:spPr>
          <a:xfrm>
            <a:off x="1328439" y="4538056"/>
            <a:ext cx="1345548" cy="898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MX" sz="900" dirty="0" smtClean="0">
                <a:solidFill>
                  <a:schemeClr val="tx1"/>
                </a:solidFill>
              </a:rPr>
              <a:t>/</a:t>
            </a:r>
            <a:r>
              <a:rPr lang="es-MX" sz="900" dirty="0" err="1" smtClean="0">
                <a:solidFill>
                  <a:schemeClr val="tx1"/>
                </a:solidFill>
              </a:rPr>
              <a:t>var</a:t>
            </a:r>
            <a:r>
              <a:rPr lang="es-MX" sz="900" dirty="0" smtClean="0">
                <a:solidFill>
                  <a:schemeClr val="tx1"/>
                </a:solidFill>
              </a:rPr>
              <a:t>/</a:t>
            </a:r>
            <a:r>
              <a:rPr lang="es-MX" sz="900" dirty="0" err="1" smtClean="0">
                <a:solidFill>
                  <a:schemeClr val="tx1"/>
                </a:solidFill>
              </a:rPr>
              <a:t>lib</a:t>
            </a:r>
            <a:r>
              <a:rPr lang="es-MX" sz="900" dirty="0" smtClean="0">
                <a:solidFill>
                  <a:schemeClr val="tx1"/>
                </a:solidFill>
              </a:rPr>
              <a:t>/</a:t>
            </a:r>
            <a:r>
              <a:rPr lang="es-MX" sz="900" dirty="0" err="1" smtClean="0">
                <a:solidFill>
                  <a:schemeClr val="tx1"/>
                </a:solidFill>
              </a:rPr>
              <a:t>docker</a:t>
            </a:r>
            <a:r>
              <a:rPr lang="es-MX" sz="900" dirty="0" smtClean="0">
                <a:solidFill>
                  <a:schemeClr val="tx1"/>
                </a:solidFill>
              </a:rPr>
              <a:t>/</a:t>
            </a:r>
            <a:r>
              <a:rPr lang="es-MX" sz="900" dirty="0" err="1" smtClean="0">
                <a:solidFill>
                  <a:schemeClr val="tx1"/>
                </a:solidFill>
              </a:rPr>
              <a:t>volumes</a:t>
            </a:r>
            <a:endParaRPr lang="es-MX" sz="900" dirty="0">
              <a:solidFill>
                <a:schemeClr val="tx1"/>
              </a:solidFill>
            </a:endParaRPr>
          </a:p>
        </p:txBody>
      </p:sp>
      <p:sp>
        <p:nvSpPr>
          <p:cNvPr id="19" name="Disco magnético 18"/>
          <p:cNvSpPr/>
          <p:nvPr/>
        </p:nvSpPr>
        <p:spPr>
          <a:xfrm>
            <a:off x="1432801" y="4660957"/>
            <a:ext cx="1136823" cy="45380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smtClean="0"/>
              <a:t>data_volume</a:t>
            </a:r>
            <a:endParaRPr lang="es-MX" sz="1400" dirty="0"/>
          </a:p>
        </p:txBody>
      </p:sp>
      <p:sp>
        <p:nvSpPr>
          <p:cNvPr id="21" name="Disco magnético 20"/>
          <p:cNvSpPr/>
          <p:nvPr/>
        </p:nvSpPr>
        <p:spPr>
          <a:xfrm>
            <a:off x="1449699" y="3713952"/>
            <a:ext cx="1136823" cy="453801"/>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smtClean="0"/>
              <a:t>/</a:t>
            </a:r>
            <a:r>
              <a:rPr lang="es-MX" sz="1200" dirty="0" err="1" smtClean="0"/>
              <a:t>var</a:t>
            </a:r>
            <a:r>
              <a:rPr lang="es-MX" sz="1200" dirty="0" smtClean="0"/>
              <a:t>/</a:t>
            </a:r>
            <a:r>
              <a:rPr lang="es-MX" sz="1200" dirty="0" err="1" smtClean="0"/>
              <a:t>lib</a:t>
            </a:r>
            <a:r>
              <a:rPr lang="es-MX" sz="1200" dirty="0" smtClean="0"/>
              <a:t>/</a:t>
            </a:r>
            <a:r>
              <a:rPr lang="es-MX" sz="1200" dirty="0" err="1" smtClean="0"/>
              <a:t>mysql</a:t>
            </a:r>
            <a:endParaRPr lang="es-MX" sz="1200" dirty="0"/>
          </a:p>
        </p:txBody>
      </p:sp>
      <p:sp>
        <p:nvSpPr>
          <p:cNvPr id="22" name="Rectángulo 21"/>
          <p:cNvSpPr/>
          <p:nvPr/>
        </p:nvSpPr>
        <p:spPr>
          <a:xfrm>
            <a:off x="2958629" y="3413864"/>
            <a:ext cx="2139039" cy="105520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sz="1600" dirty="0" smtClean="0">
                <a:solidFill>
                  <a:srgbClr val="00B050"/>
                </a:solidFill>
              </a:rPr>
              <a:t>Lectura y escritura</a:t>
            </a:r>
          </a:p>
          <a:p>
            <a:pPr algn="ctr"/>
            <a:endParaRPr lang="es-MX" sz="1600" dirty="0" smtClean="0">
              <a:solidFill>
                <a:srgbClr val="00B050"/>
              </a:solidFill>
            </a:endParaRPr>
          </a:p>
          <a:p>
            <a:pPr algn="ctr"/>
            <a:endParaRPr lang="es-MX" sz="1600" dirty="0">
              <a:solidFill>
                <a:srgbClr val="00B050"/>
              </a:solidFill>
            </a:endParaRPr>
          </a:p>
          <a:p>
            <a:pPr algn="ctr"/>
            <a:r>
              <a:rPr lang="es-MX" sz="1600" dirty="0" err="1" smtClean="0">
                <a:solidFill>
                  <a:srgbClr val="00B050"/>
                </a:solidFill>
              </a:rPr>
              <a:t>mysql-container</a:t>
            </a:r>
            <a:r>
              <a:rPr lang="es-MX" sz="1600" dirty="0" smtClean="0">
                <a:solidFill>
                  <a:srgbClr val="00B050"/>
                </a:solidFill>
              </a:rPr>
              <a:t> </a:t>
            </a:r>
            <a:r>
              <a:rPr lang="es-MX" sz="1600" dirty="0" err="1" smtClean="0">
                <a:solidFill>
                  <a:srgbClr val="00B050"/>
                </a:solidFill>
              </a:rPr>
              <a:t>layer</a:t>
            </a:r>
            <a:endParaRPr lang="es-MX" sz="1600" dirty="0">
              <a:solidFill>
                <a:srgbClr val="00B050"/>
              </a:solidFill>
            </a:endParaRPr>
          </a:p>
        </p:txBody>
      </p:sp>
      <p:sp>
        <p:nvSpPr>
          <p:cNvPr id="23" name="Rectángulo 22"/>
          <p:cNvSpPr/>
          <p:nvPr/>
        </p:nvSpPr>
        <p:spPr>
          <a:xfrm>
            <a:off x="3741157" y="4529952"/>
            <a:ext cx="1345548" cy="898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MX" sz="900" dirty="0" smtClean="0">
                <a:solidFill>
                  <a:schemeClr val="tx1"/>
                </a:solidFill>
              </a:rPr>
              <a:t>//data</a:t>
            </a:r>
            <a:endParaRPr lang="es-MX" sz="900" dirty="0">
              <a:solidFill>
                <a:schemeClr val="tx1"/>
              </a:solidFill>
            </a:endParaRPr>
          </a:p>
        </p:txBody>
      </p:sp>
      <p:sp>
        <p:nvSpPr>
          <p:cNvPr id="24" name="Disco magnético 23"/>
          <p:cNvSpPr/>
          <p:nvPr/>
        </p:nvSpPr>
        <p:spPr>
          <a:xfrm>
            <a:off x="3845519" y="4652853"/>
            <a:ext cx="1136823" cy="45380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smtClean="0"/>
              <a:t>data_volume</a:t>
            </a:r>
            <a:endParaRPr lang="es-MX" sz="1400" dirty="0"/>
          </a:p>
        </p:txBody>
      </p:sp>
      <p:sp>
        <p:nvSpPr>
          <p:cNvPr id="25" name="Disco magnético 24"/>
          <p:cNvSpPr/>
          <p:nvPr/>
        </p:nvSpPr>
        <p:spPr>
          <a:xfrm>
            <a:off x="3845518" y="3745339"/>
            <a:ext cx="1136823" cy="453801"/>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smtClean="0"/>
              <a:t>/</a:t>
            </a:r>
            <a:r>
              <a:rPr lang="es-MX" sz="1200" dirty="0" err="1" smtClean="0"/>
              <a:t>var</a:t>
            </a:r>
            <a:r>
              <a:rPr lang="es-MX" sz="1200" dirty="0" smtClean="0"/>
              <a:t>/</a:t>
            </a:r>
            <a:r>
              <a:rPr lang="es-MX" sz="1200" dirty="0" err="1" smtClean="0"/>
              <a:t>lib</a:t>
            </a:r>
            <a:r>
              <a:rPr lang="es-MX" sz="1200" dirty="0" smtClean="0"/>
              <a:t>/</a:t>
            </a:r>
            <a:r>
              <a:rPr lang="es-MX" sz="1200" dirty="0" err="1" smtClean="0"/>
              <a:t>mysql</a:t>
            </a:r>
            <a:endParaRPr lang="es-MX" sz="1200" dirty="0"/>
          </a:p>
        </p:txBody>
      </p:sp>
      <p:sp>
        <p:nvSpPr>
          <p:cNvPr id="26" name="CuadroTexto 25"/>
          <p:cNvSpPr txBox="1"/>
          <p:nvPr/>
        </p:nvSpPr>
        <p:spPr>
          <a:xfrm>
            <a:off x="5655277" y="2000341"/>
            <a:ext cx="3599934" cy="276999"/>
          </a:xfrm>
          <a:prstGeom prst="rect">
            <a:avLst/>
          </a:prstGeom>
          <a:solidFill>
            <a:srgbClr val="626262"/>
          </a:solidFill>
        </p:spPr>
        <p:txBody>
          <a:bodyPr wrap="square" rtlCol="0">
            <a:spAutoFit/>
          </a:bodyPr>
          <a:lstStyle/>
          <a:p>
            <a:r>
              <a:rPr lang="es-MX" sz="1200" dirty="0" err="1" smtClean="0">
                <a:solidFill>
                  <a:schemeClr val="bg1">
                    <a:lumMod val="95000"/>
                  </a:schemeClr>
                </a:solidFill>
              </a:rPr>
              <a:t>docker</a:t>
            </a:r>
            <a:r>
              <a:rPr lang="es-MX" sz="1200" dirty="0" smtClean="0">
                <a:solidFill>
                  <a:schemeClr val="bg1">
                    <a:lumMod val="95000"/>
                  </a:schemeClr>
                </a:solidFill>
              </a:rPr>
              <a:t> run –v </a:t>
            </a:r>
            <a:r>
              <a:rPr lang="es-MX" sz="1200" dirty="0" err="1" smtClean="0">
                <a:solidFill>
                  <a:schemeClr val="bg1">
                    <a:lumMod val="95000"/>
                  </a:schemeClr>
                </a:solidFill>
              </a:rPr>
              <a:t>data_volue</a:t>
            </a:r>
            <a:r>
              <a:rPr lang="es-MX" sz="1200" dirty="0" smtClean="0">
                <a:solidFill>
                  <a:schemeClr val="bg1">
                    <a:lumMod val="95000"/>
                  </a:schemeClr>
                </a:solidFill>
              </a:rPr>
              <a:t>:/</a:t>
            </a:r>
            <a:r>
              <a:rPr lang="es-MX" sz="1200" dirty="0" err="1" smtClean="0">
                <a:solidFill>
                  <a:schemeClr val="bg1">
                    <a:lumMod val="95000"/>
                  </a:schemeClr>
                </a:solidFill>
              </a:rPr>
              <a:t>var</a:t>
            </a:r>
            <a:r>
              <a:rPr lang="es-MX" sz="1200" dirty="0" smtClean="0">
                <a:solidFill>
                  <a:schemeClr val="bg1">
                    <a:lumMod val="95000"/>
                  </a:schemeClr>
                </a:solidFill>
              </a:rPr>
              <a:t>/</a:t>
            </a:r>
            <a:r>
              <a:rPr lang="es-MX" sz="1200" dirty="0" err="1" smtClean="0">
                <a:solidFill>
                  <a:schemeClr val="bg1">
                    <a:lumMod val="95000"/>
                  </a:schemeClr>
                </a:solidFill>
              </a:rPr>
              <a:t>lib</a:t>
            </a:r>
            <a:r>
              <a:rPr lang="es-MX" sz="1200" dirty="0" smtClean="0">
                <a:solidFill>
                  <a:schemeClr val="bg1">
                    <a:lumMod val="95000"/>
                  </a:schemeClr>
                </a:solidFill>
              </a:rPr>
              <a:t>/</a:t>
            </a:r>
            <a:r>
              <a:rPr lang="es-MX" sz="1200" dirty="0" err="1" smtClean="0">
                <a:solidFill>
                  <a:schemeClr val="bg1">
                    <a:lumMod val="95000"/>
                  </a:schemeClr>
                </a:solidFill>
              </a:rPr>
              <a:t>mysql</a:t>
            </a:r>
            <a:r>
              <a:rPr lang="es-MX" sz="1200" dirty="0" smtClean="0">
                <a:solidFill>
                  <a:schemeClr val="bg1">
                    <a:lumMod val="95000"/>
                  </a:schemeClr>
                </a:solidFill>
              </a:rPr>
              <a:t> </a:t>
            </a:r>
            <a:r>
              <a:rPr lang="es-MX" sz="1200" dirty="0" err="1" smtClean="0">
                <a:solidFill>
                  <a:schemeClr val="bg1">
                    <a:lumMod val="95000"/>
                  </a:schemeClr>
                </a:solidFill>
              </a:rPr>
              <a:t>mysql</a:t>
            </a:r>
            <a:endParaRPr lang="es-MX" sz="1200" dirty="0">
              <a:solidFill>
                <a:schemeClr val="bg1">
                  <a:lumMod val="95000"/>
                </a:schemeClr>
              </a:solidFill>
            </a:endParaRPr>
          </a:p>
        </p:txBody>
      </p:sp>
      <p:sp>
        <p:nvSpPr>
          <p:cNvPr id="27" name="CuadroTexto 26"/>
          <p:cNvSpPr txBox="1"/>
          <p:nvPr/>
        </p:nvSpPr>
        <p:spPr>
          <a:xfrm>
            <a:off x="5655277" y="2382956"/>
            <a:ext cx="3599934" cy="276999"/>
          </a:xfrm>
          <a:prstGeom prst="rect">
            <a:avLst/>
          </a:prstGeom>
          <a:solidFill>
            <a:srgbClr val="626262"/>
          </a:solidFill>
        </p:spPr>
        <p:txBody>
          <a:bodyPr wrap="square" rtlCol="0">
            <a:spAutoFit/>
          </a:bodyPr>
          <a:lstStyle/>
          <a:p>
            <a:r>
              <a:rPr lang="es-MX" sz="1200" dirty="0" err="1" smtClean="0">
                <a:solidFill>
                  <a:schemeClr val="bg1">
                    <a:lumMod val="95000"/>
                  </a:schemeClr>
                </a:solidFill>
              </a:rPr>
              <a:t>docker</a:t>
            </a:r>
            <a:r>
              <a:rPr lang="es-MX" sz="1200" dirty="0" smtClean="0">
                <a:solidFill>
                  <a:schemeClr val="bg1">
                    <a:lumMod val="95000"/>
                  </a:schemeClr>
                </a:solidFill>
              </a:rPr>
              <a:t> run –v data_volue2:/</a:t>
            </a:r>
            <a:r>
              <a:rPr lang="es-MX" sz="1200" dirty="0" err="1" smtClean="0">
                <a:solidFill>
                  <a:schemeClr val="bg1">
                    <a:lumMod val="95000"/>
                  </a:schemeClr>
                </a:solidFill>
              </a:rPr>
              <a:t>var</a:t>
            </a:r>
            <a:r>
              <a:rPr lang="es-MX" sz="1200" dirty="0" smtClean="0">
                <a:solidFill>
                  <a:schemeClr val="bg1">
                    <a:lumMod val="95000"/>
                  </a:schemeClr>
                </a:solidFill>
              </a:rPr>
              <a:t>/</a:t>
            </a:r>
            <a:r>
              <a:rPr lang="es-MX" sz="1200" dirty="0" err="1" smtClean="0">
                <a:solidFill>
                  <a:schemeClr val="bg1">
                    <a:lumMod val="95000"/>
                  </a:schemeClr>
                </a:solidFill>
              </a:rPr>
              <a:t>lib</a:t>
            </a:r>
            <a:r>
              <a:rPr lang="es-MX" sz="1200" dirty="0" smtClean="0">
                <a:solidFill>
                  <a:schemeClr val="bg1">
                    <a:lumMod val="95000"/>
                  </a:schemeClr>
                </a:solidFill>
              </a:rPr>
              <a:t>/</a:t>
            </a:r>
            <a:r>
              <a:rPr lang="es-MX" sz="1200" dirty="0" err="1" smtClean="0">
                <a:solidFill>
                  <a:schemeClr val="bg1">
                    <a:lumMod val="95000"/>
                  </a:schemeClr>
                </a:solidFill>
              </a:rPr>
              <a:t>mysql</a:t>
            </a:r>
            <a:r>
              <a:rPr lang="es-MX" sz="1200" dirty="0" smtClean="0">
                <a:solidFill>
                  <a:schemeClr val="bg1">
                    <a:lumMod val="95000"/>
                  </a:schemeClr>
                </a:solidFill>
              </a:rPr>
              <a:t> </a:t>
            </a:r>
            <a:r>
              <a:rPr lang="es-MX" sz="1200" dirty="0" err="1" smtClean="0">
                <a:solidFill>
                  <a:schemeClr val="bg1">
                    <a:lumMod val="95000"/>
                  </a:schemeClr>
                </a:solidFill>
              </a:rPr>
              <a:t>mysql</a:t>
            </a:r>
            <a:endParaRPr lang="es-MX" sz="1200" dirty="0">
              <a:solidFill>
                <a:schemeClr val="bg1">
                  <a:lumMod val="95000"/>
                </a:schemeClr>
              </a:solidFill>
            </a:endParaRPr>
          </a:p>
        </p:txBody>
      </p:sp>
      <p:sp>
        <p:nvSpPr>
          <p:cNvPr id="28" name="CuadroTexto 27"/>
          <p:cNvSpPr txBox="1"/>
          <p:nvPr/>
        </p:nvSpPr>
        <p:spPr>
          <a:xfrm>
            <a:off x="5655277" y="2837848"/>
            <a:ext cx="3599934" cy="276999"/>
          </a:xfrm>
          <a:prstGeom prst="rect">
            <a:avLst/>
          </a:prstGeom>
          <a:solidFill>
            <a:srgbClr val="626262"/>
          </a:solidFill>
        </p:spPr>
        <p:txBody>
          <a:bodyPr wrap="square" rtlCol="0">
            <a:spAutoFit/>
          </a:bodyPr>
          <a:lstStyle/>
          <a:p>
            <a:r>
              <a:rPr lang="es-MX" sz="1200" dirty="0" err="1" smtClean="0">
                <a:solidFill>
                  <a:schemeClr val="bg1">
                    <a:lumMod val="95000"/>
                  </a:schemeClr>
                </a:solidFill>
              </a:rPr>
              <a:t>docker</a:t>
            </a:r>
            <a:r>
              <a:rPr lang="es-MX" sz="1200" dirty="0" smtClean="0">
                <a:solidFill>
                  <a:schemeClr val="bg1">
                    <a:lumMod val="95000"/>
                  </a:schemeClr>
                </a:solidFill>
              </a:rPr>
              <a:t> run –v /data-</a:t>
            </a:r>
            <a:r>
              <a:rPr lang="es-MX" sz="1200" dirty="0" err="1" smtClean="0">
                <a:solidFill>
                  <a:schemeClr val="bg1">
                    <a:lumMod val="95000"/>
                  </a:schemeClr>
                </a:solidFill>
              </a:rPr>
              <a:t>mysql</a:t>
            </a:r>
            <a:r>
              <a:rPr lang="es-MX" sz="1200" dirty="0" smtClean="0">
                <a:solidFill>
                  <a:schemeClr val="bg1">
                    <a:lumMod val="95000"/>
                  </a:schemeClr>
                </a:solidFill>
              </a:rPr>
              <a:t>:/</a:t>
            </a:r>
            <a:r>
              <a:rPr lang="es-MX" sz="1200" dirty="0" err="1" smtClean="0">
                <a:solidFill>
                  <a:schemeClr val="bg1">
                    <a:lumMod val="95000"/>
                  </a:schemeClr>
                </a:solidFill>
              </a:rPr>
              <a:t>var</a:t>
            </a:r>
            <a:r>
              <a:rPr lang="es-MX" sz="1200" dirty="0" smtClean="0">
                <a:solidFill>
                  <a:schemeClr val="bg1">
                    <a:lumMod val="95000"/>
                  </a:schemeClr>
                </a:solidFill>
              </a:rPr>
              <a:t>/</a:t>
            </a:r>
            <a:r>
              <a:rPr lang="es-MX" sz="1200" dirty="0" err="1" smtClean="0">
                <a:solidFill>
                  <a:schemeClr val="bg1">
                    <a:lumMod val="95000"/>
                  </a:schemeClr>
                </a:solidFill>
              </a:rPr>
              <a:t>lib</a:t>
            </a:r>
            <a:r>
              <a:rPr lang="es-MX" sz="1200" dirty="0" smtClean="0">
                <a:solidFill>
                  <a:schemeClr val="bg1">
                    <a:lumMod val="95000"/>
                  </a:schemeClr>
                </a:solidFill>
              </a:rPr>
              <a:t>/</a:t>
            </a:r>
            <a:r>
              <a:rPr lang="es-MX" sz="1200" dirty="0" err="1" smtClean="0">
                <a:solidFill>
                  <a:schemeClr val="bg1">
                    <a:lumMod val="95000"/>
                  </a:schemeClr>
                </a:solidFill>
              </a:rPr>
              <a:t>mysql</a:t>
            </a:r>
            <a:r>
              <a:rPr lang="es-MX" sz="1200" dirty="0" smtClean="0">
                <a:solidFill>
                  <a:schemeClr val="bg1">
                    <a:lumMod val="95000"/>
                  </a:schemeClr>
                </a:solidFill>
              </a:rPr>
              <a:t> </a:t>
            </a:r>
            <a:r>
              <a:rPr lang="es-MX" sz="1200" dirty="0" err="1" smtClean="0">
                <a:solidFill>
                  <a:schemeClr val="bg1">
                    <a:lumMod val="95000"/>
                  </a:schemeClr>
                </a:solidFill>
              </a:rPr>
              <a:t>mysql</a:t>
            </a:r>
            <a:endParaRPr lang="es-MX" sz="1200" dirty="0">
              <a:solidFill>
                <a:schemeClr val="bg1">
                  <a:lumMod val="95000"/>
                </a:schemeClr>
              </a:solidFill>
            </a:endParaRPr>
          </a:p>
        </p:txBody>
      </p:sp>
      <p:sp>
        <p:nvSpPr>
          <p:cNvPr id="29" name="CuadroTexto 28"/>
          <p:cNvSpPr txBox="1"/>
          <p:nvPr/>
        </p:nvSpPr>
        <p:spPr>
          <a:xfrm>
            <a:off x="5655277" y="3290944"/>
            <a:ext cx="4773826" cy="461665"/>
          </a:xfrm>
          <a:prstGeom prst="rect">
            <a:avLst/>
          </a:prstGeom>
          <a:solidFill>
            <a:srgbClr val="626262"/>
          </a:solidFill>
        </p:spPr>
        <p:txBody>
          <a:bodyPr wrap="square" rtlCol="0">
            <a:spAutoFit/>
          </a:bodyPr>
          <a:lstStyle/>
          <a:p>
            <a:r>
              <a:rPr lang="es-MX" sz="1200" dirty="0" err="1" smtClean="0">
                <a:solidFill>
                  <a:schemeClr val="bg1">
                    <a:lumMod val="95000"/>
                  </a:schemeClr>
                </a:solidFill>
              </a:rPr>
              <a:t>docker</a:t>
            </a:r>
            <a:r>
              <a:rPr lang="es-MX" sz="1200" dirty="0" smtClean="0">
                <a:solidFill>
                  <a:schemeClr val="bg1">
                    <a:lumMod val="95000"/>
                  </a:schemeClr>
                </a:solidFill>
              </a:rPr>
              <a:t> run \</a:t>
            </a:r>
          </a:p>
          <a:p>
            <a:r>
              <a:rPr lang="es-MX" sz="1200" dirty="0" smtClean="0">
                <a:solidFill>
                  <a:schemeClr val="bg1">
                    <a:lumMod val="95000"/>
                  </a:schemeClr>
                </a:solidFill>
              </a:rPr>
              <a:t>--</a:t>
            </a:r>
            <a:r>
              <a:rPr lang="es-MX" sz="1200" dirty="0" err="1" smtClean="0">
                <a:solidFill>
                  <a:schemeClr val="bg1">
                    <a:lumMod val="95000"/>
                  </a:schemeClr>
                </a:solidFill>
              </a:rPr>
              <a:t>mount</a:t>
            </a:r>
            <a:r>
              <a:rPr lang="es-MX" sz="1200" dirty="0" smtClean="0">
                <a:solidFill>
                  <a:schemeClr val="bg1">
                    <a:lumMod val="95000"/>
                  </a:schemeClr>
                </a:solidFill>
              </a:rPr>
              <a:t> </a:t>
            </a:r>
            <a:r>
              <a:rPr lang="es-MX" sz="1200" dirty="0" err="1" smtClean="0">
                <a:solidFill>
                  <a:schemeClr val="bg1">
                    <a:lumMod val="95000"/>
                  </a:schemeClr>
                </a:solidFill>
              </a:rPr>
              <a:t>type</a:t>
            </a:r>
            <a:r>
              <a:rPr lang="es-MX" sz="1200" dirty="0" smtClean="0">
                <a:solidFill>
                  <a:schemeClr val="bg1">
                    <a:lumMod val="95000"/>
                  </a:schemeClr>
                </a:solidFill>
              </a:rPr>
              <a:t>=</a:t>
            </a:r>
            <a:r>
              <a:rPr lang="es-MX" sz="1200" dirty="0" err="1" smtClean="0">
                <a:solidFill>
                  <a:schemeClr val="bg1">
                    <a:lumMod val="95000"/>
                  </a:schemeClr>
                </a:solidFill>
              </a:rPr>
              <a:t>bind,source</a:t>
            </a:r>
            <a:r>
              <a:rPr lang="es-MX" sz="1200" dirty="0" smtClean="0">
                <a:solidFill>
                  <a:schemeClr val="bg1">
                    <a:lumMod val="95000"/>
                  </a:schemeClr>
                </a:solidFill>
              </a:rPr>
              <a:t>=/data/</a:t>
            </a:r>
            <a:r>
              <a:rPr lang="es-MX" sz="1200" dirty="0" err="1" smtClean="0">
                <a:solidFill>
                  <a:schemeClr val="bg1">
                    <a:lumMod val="95000"/>
                  </a:schemeClr>
                </a:solidFill>
              </a:rPr>
              <a:t>mysql,target</a:t>
            </a:r>
            <a:r>
              <a:rPr lang="es-MX" sz="1200" dirty="0" smtClean="0">
                <a:solidFill>
                  <a:schemeClr val="bg1">
                    <a:lumMod val="95000"/>
                  </a:schemeClr>
                </a:solidFill>
              </a:rPr>
              <a:t>=/</a:t>
            </a:r>
            <a:r>
              <a:rPr lang="es-MX" sz="1200" dirty="0" err="1" smtClean="0">
                <a:solidFill>
                  <a:schemeClr val="bg1">
                    <a:lumMod val="95000"/>
                  </a:schemeClr>
                </a:solidFill>
              </a:rPr>
              <a:t>var</a:t>
            </a:r>
            <a:r>
              <a:rPr lang="es-MX" sz="1200" dirty="0" smtClean="0">
                <a:solidFill>
                  <a:schemeClr val="bg1">
                    <a:lumMod val="95000"/>
                  </a:schemeClr>
                </a:solidFill>
              </a:rPr>
              <a:t>/</a:t>
            </a:r>
            <a:r>
              <a:rPr lang="es-MX" sz="1200" dirty="0" err="1" smtClean="0">
                <a:solidFill>
                  <a:schemeClr val="bg1">
                    <a:lumMod val="95000"/>
                  </a:schemeClr>
                </a:solidFill>
              </a:rPr>
              <a:t>lib</a:t>
            </a:r>
            <a:r>
              <a:rPr lang="es-MX" sz="1200" dirty="0" smtClean="0">
                <a:solidFill>
                  <a:schemeClr val="bg1">
                    <a:lumMod val="95000"/>
                  </a:schemeClr>
                </a:solidFill>
              </a:rPr>
              <a:t>/</a:t>
            </a:r>
            <a:r>
              <a:rPr lang="es-MX" sz="1200" dirty="0" err="1" smtClean="0">
                <a:solidFill>
                  <a:schemeClr val="bg1">
                    <a:lumMod val="95000"/>
                  </a:schemeClr>
                </a:solidFill>
              </a:rPr>
              <a:t>mysql</a:t>
            </a:r>
            <a:r>
              <a:rPr lang="es-MX" sz="1200" dirty="0" smtClean="0">
                <a:solidFill>
                  <a:schemeClr val="bg1">
                    <a:lumMod val="95000"/>
                  </a:schemeClr>
                </a:solidFill>
              </a:rPr>
              <a:t> </a:t>
            </a:r>
            <a:r>
              <a:rPr lang="es-MX" sz="1200" dirty="0" err="1" smtClean="0">
                <a:solidFill>
                  <a:schemeClr val="bg1">
                    <a:lumMod val="95000"/>
                  </a:schemeClr>
                </a:solidFill>
              </a:rPr>
              <a:t>mysql</a:t>
            </a:r>
            <a:endParaRPr lang="es-MX" sz="1200" dirty="0">
              <a:solidFill>
                <a:schemeClr val="bg1">
                  <a:lumMod val="95000"/>
                </a:schemeClr>
              </a:solidFill>
            </a:endParaRPr>
          </a:p>
        </p:txBody>
      </p:sp>
      <p:sp>
        <p:nvSpPr>
          <p:cNvPr id="30" name="CuadroTexto 29"/>
          <p:cNvSpPr txBox="1"/>
          <p:nvPr/>
        </p:nvSpPr>
        <p:spPr>
          <a:xfrm>
            <a:off x="5655276" y="4022259"/>
            <a:ext cx="5342237" cy="461665"/>
          </a:xfrm>
          <a:prstGeom prst="rect">
            <a:avLst/>
          </a:prstGeom>
          <a:solidFill>
            <a:srgbClr val="626262"/>
          </a:solidFill>
        </p:spPr>
        <p:txBody>
          <a:bodyPr wrap="square" rtlCol="0">
            <a:spAutoFit/>
          </a:bodyPr>
          <a:lstStyle/>
          <a:p>
            <a:r>
              <a:rPr lang="es-MX" sz="1200" dirty="0" err="1" smtClean="0">
                <a:solidFill>
                  <a:schemeClr val="bg1">
                    <a:lumMod val="95000"/>
                  </a:schemeClr>
                </a:solidFill>
              </a:rPr>
              <a:t>docker</a:t>
            </a:r>
            <a:r>
              <a:rPr lang="es-MX" sz="1200" dirty="0" smtClean="0">
                <a:solidFill>
                  <a:schemeClr val="bg1">
                    <a:lumMod val="95000"/>
                  </a:schemeClr>
                </a:solidFill>
              </a:rPr>
              <a:t> run \</a:t>
            </a:r>
          </a:p>
          <a:p>
            <a:r>
              <a:rPr lang="es-MX" sz="1200" dirty="0" smtClean="0">
                <a:solidFill>
                  <a:schemeClr val="bg1">
                    <a:lumMod val="95000"/>
                  </a:schemeClr>
                </a:solidFill>
              </a:rPr>
              <a:t>--</a:t>
            </a:r>
            <a:r>
              <a:rPr lang="es-MX" sz="1200" dirty="0" err="1" smtClean="0">
                <a:solidFill>
                  <a:schemeClr val="bg1">
                    <a:lumMod val="95000"/>
                  </a:schemeClr>
                </a:solidFill>
              </a:rPr>
              <a:t>mount</a:t>
            </a:r>
            <a:r>
              <a:rPr lang="es-MX" sz="1200" dirty="0" smtClean="0">
                <a:solidFill>
                  <a:schemeClr val="bg1">
                    <a:lumMod val="95000"/>
                  </a:schemeClr>
                </a:solidFill>
              </a:rPr>
              <a:t> </a:t>
            </a:r>
            <a:r>
              <a:rPr lang="es-MX" sz="1200" dirty="0" err="1" smtClean="0">
                <a:solidFill>
                  <a:schemeClr val="bg1">
                    <a:lumMod val="95000"/>
                  </a:schemeClr>
                </a:solidFill>
              </a:rPr>
              <a:t>type</a:t>
            </a:r>
            <a:r>
              <a:rPr lang="es-MX" sz="1200" dirty="0" smtClean="0">
                <a:solidFill>
                  <a:schemeClr val="bg1">
                    <a:lumMod val="95000"/>
                  </a:schemeClr>
                </a:solidFill>
              </a:rPr>
              <a:t>=</a:t>
            </a:r>
            <a:r>
              <a:rPr lang="es-MX" sz="1200" dirty="0" err="1" smtClean="0">
                <a:solidFill>
                  <a:schemeClr val="bg1">
                    <a:lumMod val="95000"/>
                  </a:schemeClr>
                </a:solidFill>
              </a:rPr>
              <a:t>bind,source</a:t>
            </a:r>
            <a:r>
              <a:rPr lang="es-MX" sz="1200" dirty="0" smtClean="0">
                <a:solidFill>
                  <a:schemeClr val="bg1">
                    <a:lumMod val="95000"/>
                  </a:schemeClr>
                </a:solidFill>
              </a:rPr>
              <a:t>=/data/</a:t>
            </a:r>
            <a:r>
              <a:rPr lang="es-MX" sz="1200" dirty="0" err="1" smtClean="0">
                <a:solidFill>
                  <a:schemeClr val="bg1">
                    <a:lumMod val="95000"/>
                  </a:schemeClr>
                </a:solidFill>
              </a:rPr>
              <a:t>mysql,target</a:t>
            </a:r>
            <a:r>
              <a:rPr lang="es-MX" sz="1200" dirty="0" smtClean="0">
                <a:solidFill>
                  <a:schemeClr val="bg1">
                    <a:lumMod val="95000"/>
                  </a:schemeClr>
                </a:solidFill>
              </a:rPr>
              <a:t>=/</a:t>
            </a:r>
            <a:r>
              <a:rPr lang="es-MX" sz="1200" dirty="0" err="1" smtClean="0">
                <a:solidFill>
                  <a:schemeClr val="bg1">
                    <a:lumMod val="95000"/>
                  </a:schemeClr>
                </a:solidFill>
              </a:rPr>
              <a:t>var</a:t>
            </a:r>
            <a:r>
              <a:rPr lang="es-MX" sz="1200" dirty="0" smtClean="0">
                <a:solidFill>
                  <a:schemeClr val="bg1">
                    <a:lumMod val="95000"/>
                  </a:schemeClr>
                </a:solidFill>
              </a:rPr>
              <a:t>/</a:t>
            </a:r>
            <a:r>
              <a:rPr lang="es-MX" sz="1200" dirty="0" err="1" smtClean="0">
                <a:solidFill>
                  <a:schemeClr val="bg1">
                    <a:lumMod val="95000"/>
                  </a:schemeClr>
                </a:solidFill>
              </a:rPr>
              <a:t>lib</a:t>
            </a:r>
            <a:r>
              <a:rPr lang="es-MX" sz="1200" dirty="0" smtClean="0">
                <a:solidFill>
                  <a:schemeClr val="bg1">
                    <a:lumMod val="95000"/>
                  </a:schemeClr>
                </a:solidFill>
              </a:rPr>
              <a:t>/</a:t>
            </a:r>
            <a:r>
              <a:rPr lang="es-MX" sz="1200" dirty="0" err="1" smtClean="0">
                <a:solidFill>
                  <a:schemeClr val="bg1">
                    <a:lumMod val="95000"/>
                  </a:schemeClr>
                </a:solidFill>
              </a:rPr>
              <a:t>mysql,readonly</a:t>
            </a:r>
            <a:r>
              <a:rPr lang="es-MX" sz="1200" dirty="0" smtClean="0">
                <a:solidFill>
                  <a:schemeClr val="bg1">
                    <a:lumMod val="95000"/>
                  </a:schemeClr>
                </a:solidFill>
              </a:rPr>
              <a:t> </a:t>
            </a:r>
            <a:r>
              <a:rPr lang="es-MX" sz="1200" dirty="0" err="1" smtClean="0">
                <a:solidFill>
                  <a:schemeClr val="bg1">
                    <a:lumMod val="95000"/>
                  </a:schemeClr>
                </a:solidFill>
              </a:rPr>
              <a:t>mysql</a:t>
            </a:r>
            <a:endParaRPr lang="es-MX" sz="1200" dirty="0">
              <a:solidFill>
                <a:schemeClr val="bg1">
                  <a:lumMod val="95000"/>
                </a:schemeClr>
              </a:solidFill>
            </a:endParaRPr>
          </a:p>
        </p:txBody>
      </p:sp>
      <p:sp>
        <p:nvSpPr>
          <p:cNvPr id="31" name="CuadroTexto 30"/>
          <p:cNvSpPr txBox="1"/>
          <p:nvPr/>
        </p:nvSpPr>
        <p:spPr>
          <a:xfrm>
            <a:off x="5442481" y="4563406"/>
            <a:ext cx="5995296" cy="1969770"/>
          </a:xfrm>
          <a:prstGeom prst="rect">
            <a:avLst/>
          </a:prstGeom>
          <a:noFill/>
        </p:spPr>
        <p:txBody>
          <a:bodyPr wrap="none" rtlCol="0">
            <a:spAutoFit/>
          </a:bodyPr>
          <a:lstStyle/>
          <a:p>
            <a:pPr marL="742950" lvl="1" indent="-285750">
              <a:buFont typeface="Arial" panose="020B0604020202020204" pitchFamily="34" charset="0"/>
              <a:buChar char="•"/>
            </a:pPr>
            <a:r>
              <a:rPr lang="es-MX" dirty="0" smtClean="0"/>
              <a:t>AUFS</a:t>
            </a:r>
            <a:endParaRPr lang="es-MX" dirty="0"/>
          </a:p>
          <a:p>
            <a:pPr marL="742950" lvl="1" indent="-285750">
              <a:buFont typeface="Arial" panose="020B0604020202020204" pitchFamily="34" charset="0"/>
              <a:buChar char="•"/>
            </a:pPr>
            <a:r>
              <a:rPr lang="es-MX" dirty="0"/>
              <a:t>ZFS</a:t>
            </a:r>
          </a:p>
          <a:p>
            <a:pPr marL="742950" lvl="1" indent="-285750">
              <a:buFont typeface="Arial" panose="020B0604020202020204" pitchFamily="34" charset="0"/>
              <a:buChar char="•"/>
            </a:pPr>
            <a:r>
              <a:rPr lang="es-MX" dirty="0"/>
              <a:t>BTRFS</a:t>
            </a:r>
          </a:p>
          <a:p>
            <a:pPr marL="742950" lvl="1" indent="-285750">
              <a:buFont typeface="Arial" panose="020B0604020202020204" pitchFamily="34" charset="0"/>
              <a:buChar char="•"/>
            </a:pPr>
            <a:r>
              <a:rPr lang="es-MX" dirty="0" err="1"/>
              <a:t>Device</a:t>
            </a:r>
            <a:r>
              <a:rPr lang="es-MX" dirty="0"/>
              <a:t> </a:t>
            </a:r>
            <a:r>
              <a:rPr lang="es-MX" dirty="0" err="1"/>
              <a:t>Mapper</a:t>
            </a:r>
            <a:endParaRPr lang="es-MX" dirty="0"/>
          </a:p>
          <a:p>
            <a:pPr marL="742950" lvl="1" indent="-285750">
              <a:buFont typeface="Arial" panose="020B0604020202020204" pitchFamily="34" charset="0"/>
              <a:buChar char="•"/>
            </a:pPr>
            <a:r>
              <a:rPr lang="es-MX" dirty="0" err="1"/>
              <a:t>Overlay</a:t>
            </a:r>
            <a:endParaRPr lang="es-MX" dirty="0"/>
          </a:p>
          <a:p>
            <a:pPr marL="742950" lvl="1" indent="-285750">
              <a:buFont typeface="Arial" panose="020B0604020202020204" pitchFamily="34" charset="0"/>
              <a:buChar char="•"/>
            </a:pPr>
            <a:r>
              <a:rPr lang="es-MX" dirty="0" smtClean="0"/>
              <a:t>Overlay2</a:t>
            </a:r>
          </a:p>
          <a:p>
            <a:pPr lvl="1"/>
            <a:r>
              <a:rPr lang="es-MX" sz="1400" dirty="0"/>
              <a:t>https://docs.docker.com/storage/storagedriver/select-storage-driver/</a:t>
            </a:r>
          </a:p>
        </p:txBody>
      </p:sp>
    </p:spTree>
    <p:extLst>
      <p:ext uri="{BB962C8B-B14F-4D97-AF65-F5344CB8AC3E}">
        <p14:creationId xmlns:p14="http://schemas.microsoft.com/office/powerpoint/2010/main" val="92370899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P spid="18" grpId="0" animBg="1"/>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Máquina Virtual vs Contenedores </a:t>
            </a:r>
            <a:r>
              <a:rPr lang="es-MX" dirty="0" err="1" smtClean="0"/>
              <a:t>Docker</a:t>
            </a:r>
            <a:endParaRPr lang="es-MX" dirty="0"/>
          </a:p>
        </p:txBody>
      </p:sp>
      <p:sp>
        <p:nvSpPr>
          <p:cNvPr id="4" name="Rectángulo redondeado 3"/>
          <p:cNvSpPr/>
          <p:nvPr/>
        </p:nvSpPr>
        <p:spPr>
          <a:xfrm>
            <a:off x="433753" y="5697415"/>
            <a:ext cx="5064369" cy="57443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smtClean="0"/>
              <a:t>Sistema Operativo</a:t>
            </a:r>
            <a:endParaRPr lang="es-MX" dirty="0"/>
          </a:p>
        </p:txBody>
      </p:sp>
      <p:cxnSp>
        <p:nvCxnSpPr>
          <p:cNvPr id="6" name="Conector recto 5"/>
          <p:cNvCxnSpPr/>
          <p:nvPr/>
        </p:nvCxnSpPr>
        <p:spPr>
          <a:xfrm>
            <a:off x="6037383" y="2433539"/>
            <a:ext cx="11723" cy="3856892"/>
          </a:xfrm>
          <a:prstGeom prst="line">
            <a:avLst/>
          </a:prstGeom>
        </p:spPr>
        <p:style>
          <a:lnRef idx="1">
            <a:schemeClr val="accent4"/>
          </a:lnRef>
          <a:fillRef idx="0">
            <a:schemeClr val="accent4"/>
          </a:fillRef>
          <a:effectRef idx="0">
            <a:schemeClr val="accent4"/>
          </a:effectRef>
          <a:fontRef idx="minor">
            <a:schemeClr val="tx1"/>
          </a:fontRef>
        </p:style>
      </p:cxnSp>
      <p:grpSp>
        <p:nvGrpSpPr>
          <p:cNvPr id="13" name="Grupo 12"/>
          <p:cNvGrpSpPr/>
          <p:nvPr/>
        </p:nvGrpSpPr>
        <p:grpSpPr>
          <a:xfrm>
            <a:off x="433754" y="3094892"/>
            <a:ext cx="2016369" cy="2473569"/>
            <a:chOff x="433754" y="3094892"/>
            <a:chExt cx="2016369" cy="2473569"/>
          </a:xfrm>
        </p:grpSpPr>
        <p:sp>
          <p:nvSpPr>
            <p:cNvPr id="7" name="Rectángulo redondeado 6"/>
            <p:cNvSpPr/>
            <p:nvPr/>
          </p:nvSpPr>
          <p:spPr>
            <a:xfrm>
              <a:off x="433754" y="3094892"/>
              <a:ext cx="2016369" cy="2473569"/>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s-MX" dirty="0"/>
            </a:p>
          </p:txBody>
        </p:sp>
        <p:sp>
          <p:nvSpPr>
            <p:cNvPr id="9" name="Rectángulo redondeado 8"/>
            <p:cNvSpPr/>
            <p:nvPr/>
          </p:nvSpPr>
          <p:spPr>
            <a:xfrm>
              <a:off x="504092" y="4407877"/>
              <a:ext cx="1875692" cy="103163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MX" dirty="0" smtClean="0"/>
                <a:t>Virtual OS</a:t>
              </a:r>
            </a:p>
            <a:p>
              <a:pPr algn="ctr"/>
              <a:r>
                <a:rPr lang="es-MX" dirty="0" smtClean="0"/>
                <a:t>(Linux)</a:t>
              </a:r>
              <a:endParaRPr lang="es-MX" dirty="0"/>
            </a:p>
          </p:txBody>
        </p:sp>
        <p:sp>
          <p:nvSpPr>
            <p:cNvPr id="11" name="Rectángulo redondeado 10"/>
            <p:cNvSpPr/>
            <p:nvPr/>
          </p:nvSpPr>
          <p:spPr>
            <a:xfrm>
              <a:off x="492369" y="3846171"/>
              <a:ext cx="1875692" cy="515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dirty="0" smtClean="0"/>
                <a:t>Librerías, dependencias</a:t>
              </a:r>
              <a:endParaRPr lang="es-MX" dirty="0"/>
            </a:p>
          </p:txBody>
        </p:sp>
        <p:sp>
          <p:nvSpPr>
            <p:cNvPr id="12" name="Rectángulo redondeado 11"/>
            <p:cNvSpPr/>
            <p:nvPr/>
          </p:nvSpPr>
          <p:spPr>
            <a:xfrm>
              <a:off x="504092" y="3247293"/>
              <a:ext cx="1875692" cy="51581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smtClean="0"/>
                <a:t>Aplicación A</a:t>
              </a:r>
              <a:endParaRPr lang="es-MX" dirty="0"/>
            </a:p>
          </p:txBody>
        </p:sp>
      </p:grpSp>
      <p:grpSp>
        <p:nvGrpSpPr>
          <p:cNvPr id="14" name="Grupo 13"/>
          <p:cNvGrpSpPr/>
          <p:nvPr/>
        </p:nvGrpSpPr>
        <p:grpSpPr>
          <a:xfrm>
            <a:off x="2667001" y="3094891"/>
            <a:ext cx="2016369" cy="2473569"/>
            <a:chOff x="433754" y="3094892"/>
            <a:chExt cx="2016369" cy="2473569"/>
          </a:xfrm>
        </p:grpSpPr>
        <p:sp>
          <p:nvSpPr>
            <p:cNvPr id="15" name="Rectángulo redondeado 14"/>
            <p:cNvSpPr/>
            <p:nvPr/>
          </p:nvSpPr>
          <p:spPr>
            <a:xfrm>
              <a:off x="433754" y="3094892"/>
              <a:ext cx="2016369" cy="2473569"/>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s-MX" dirty="0"/>
            </a:p>
          </p:txBody>
        </p:sp>
        <p:sp>
          <p:nvSpPr>
            <p:cNvPr id="16" name="Rectángulo redondeado 15"/>
            <p:cNvSpPr/>
            <p:nvPr/>
          </p:nvSpPr>
          <p:spPr>
            <a:xfrm>
              <a:off x="504092" y="4407877"/>
              <a:ext cx="1875692" cy="103163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MX" dirty="0" smtClean="0"/>
                <a:t>Virtual OS</a:t>
              </a:r>
            </a:p>
            <a:p>
              <a:pPr algn="ctr"/>
              <a:r>
                <a:rPr lang="es-MX" dirty="0" smtClean="0"/>
                <a:t>(Linux)</a:t>
              </a:r>
              <a:endParaRPr lang="es-MX" dirty="0"/>
            </a:p>
          </p:txBody>
        </p:sp>
        <p:sp>
          <p:nvSpPr>
            <p:cNvPr id="17" name="Rectángulo redondeado 16"/>
            <p:cNvSpPr/>
            <p:nvPr/>
          </p:nvSpPr>
          <p:spPr>
            <a:xfrm>
              <a:off x="492369" y="3846171"/>
              <a:ext cx="1875692" cy="515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dirty="0" smtClean="0"/>
                <a:t>Librerías, dependencias</a:t>
              </a:r>
              <a:endParaRPr lang="es-MX" dirty="0"/>
            </a:p>
          </p:txBody>
        </p:sp>
        <p:sp>
          <p:nvSpPr>
            <p:cNvPr id="18" name="Rectángulo redondeado 17"/>
            <p:cNvSpPr/>
            <p:nvPr/>
          </p:nvSpPr>
          <p:spPr>
            <a:xfrm>
              <a:off x="504092" y="3247293"/>
              <a:ext cx="1875692" cy="51581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smtClean="0"/>
                <a:t>Aplicación A</a:t>
              </a:r>
              <a:endParaRPr lang="es-MX" dirty="0"/>
            </a:p>
          </p:txBody>
        </p:sp>
      </p:grpSp>
      <p:sp>
        <p:nvSpPr>
          <p:cNvPr id="19" name="Rectángulo redondeado 18"/>
          <p:cNvSpPr/>
          <p:nvPr/>
        </p:nvSpPr>
        <p:spPr>
          <a:xfrm>
            <a:off x="4818185" y="5158154"/>
            <a:ext cx="530287" cy="410307"/>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s-MX" dirty="0" smtClean="0"/>
              <a:t>…</a:t>
            </a:r>
            <a:endParaRPr lang="es-MX" dirty="0"/>
          </a:p>
        </p:txBody>
      </p:sp>
      <p:sp>
        <p:nvSpPr>
          <p:cNvPr id="20" name="Rectángulo redondeado 19"/>
          <p:cNvSpPr/>
          <p:nvPr/>
        </p:nvSpPr>
        <p:spPr>
          <a:xfrm>
            <a:off x="6588368" y="5697415"/>
            <a:ext cx="5064369" cy="57443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smtClean="0"/>
              <a:t>Sistema Operativo</a:t>
            </a:r>
            <a:endParaRPr lang="es-MX" dirty="0"/>
          </a:p>
        </p:txBody>
      </p:sp>
      <p:sp>
        <p:nvSpPr>
          <p:cNvPr id="21" name="Rectángulo redondeado 20"/>
          <p:cNvSpPr/>
          <p:nvPr/>
        </p:nvSpPr>
        <p:spPr>
          <a:xfrm>
            <a:off x="6588367" y="5188463"/>
            <a:ext cx="5064369" cy="4620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MX" dirty="0" smtClean="0"/>
              <a:t>Soporte de contenedores integrado / Emulado</a:t>
            </a:r>
            <a:endParaRPr lang="es-MX" dirty="0"/>
          </a:p>
        </p:txBody>
      </p:sp>
      <p:sp>
        <p:nvSpPr>
          <p:cNvPr id="22" name="Rectángulo redondeado 21"/>
          <p:cNvSpPr/>
          <p:nvPr/>
        </p:nvSpPr>
        <p:spPr>
          <a:xfrm>
            <a:off x="6588367" y="4727330"/>
            <a:ext cx="5064369" cy="39272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MX" dirty="0" smtClean="0"/>
              <a:t>(</a:t>
            </a:r>
            <a:r>
              <a:rPr lang="es-MX" dirty="0" err="1" smtClean="0"/>
              <a:t>Doker</a:t>
            </a:r>
            <a:r>
              <a:rPr lang="es-MX" dirty="0" smtClean="0"/>
              <a:t> </a:t>
            </a:r>
            <a:r>
              <a:rPr lang="es-MX" dirty="0" err="1" smtClean="0"/>
              <a:t>Engine</a:t>
            </a:r>
            <a:r>
              <a:rPr lang="es-MX" dirty="0" smtClean="0"/>
              <a:t>)</a:t>
            </a:r>
            <a:endParaRPr lang="es-MX" dirty="0"/>
          </a:p>
        </p:txBody>
      </p:sp>
      <p:grpSp>
        <p:nvGrpSpPr>
          <p:cNvPr id="33" name="Grupo 32"/>
          <p:cNvGrpSpPr/>
          <p:nvPr/>
        </p:nvGrpSpPr>
        <p:grpSpPr>
          <a:xfrm>
            <a:off x="6588367" y="3059678"/>
            <a:ext cx="2016369" cy="1566037"/>
            <a:chOff x="6570783" y="2841839"/>
            <a:chExt cx="2016369" cy="1566037"/>
          </a:xfrm>
        </p:grpSpPr>
        <p:sp>
          <p:nvSpPr>
            <p:cNvPr id="24" name="Rectángulo redondeado 23"/>
            <p:cNvSpPr/>
            <p:nvPr/>
          </p:nvSpPr>
          <p:spPr>
            <a:xfrm>
              <a:off x="6570783" y="2841839"/>
              <a:ext cx="2016369" cy="1566037"/>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s-MX" dirty="0" smtClean="0"/>
                <a:t>Contenedor</a:t>
              </a:r>
            </a:p>
            <a:p>
              <a:pPr algn="ctr"/>
              <a:endParaRPr lang="es-MX" dirty="0" smtClean="0"/>
            </a:p>
            <a:p>
              <a:pPr algn="ctr"/>
              <a:endParaRPr lang="es-MX" dirty="0" smtClean="0"/>
            </a:p>
            <a:p>
              <a:pPr algn="ctr"/>
              <a:endParaRPr lang="es-MX" dirty="0" smtClean="0"/>
            </a:p>
            <a:p>
              <a:pPr algn="ctr"/>
              <a:endParaRPr lang="es-MX" dirty="0" smtClean="0"/>
            </a:p>
            <a:p>
              <a:pPr algn="ctr"/>
              <a:endParaRPr lang="es-MX" dirty="0"/>
            </a:p>
          </p:txBody>
        </p:sp>
        <p:sp>
          <p:nvSpPr>
            <p:cNvPr id="26" name="Rectángulo redondeado 25"/>
            <p:cNvSpPr/>
            <p:nvPr/>
          </p:nvSpPr>
          <p:spPr>
            <a:xfrm>
              <a:off x="6646987" y="3742089"/>
              <a:ext cx="1875692" cy="515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dirty="0" smtClean="0"/>
                <a:t>Librerías, dependencias</a:t>
              </a:r>
              <a:endParaRPr lang="es-MX" dirty="0"/>
            </a:p>
          </p:txBody>
        </p:sp>
        <p:sp>
          <p:nvSpPr>
            <p:cNvPr id="27" name="Rectángulo redondeado 26"/>
            <p:cNvSpPr/>
            <p:nvPr/>
          </p:nvSpPr>
          <p:spPr>
            <a:xfrm>
              <a:off x="6641121" y="3179381"/>
              <a:ext cx="1875692" cy="51581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smtClean="0"/>
                <a:t>Aplicación A</a:t>
              </a:r>
              <a:endParaRPr lang="es-MX" dirty="0"/>
            </a:p>
          </p:txBody>
        </p:sp>
      </p:grpSp>
      <p:grpSp>
        <p:nvGrpSpPr>
          <p:cNvPr id="34" name="Grupo 33"/>
          <p:cNvGrpSpPr/>
          <p:nvPr/>
        </p:nvGrpSpPr>
        <p:grpSpPr>
          <a:xfrm>
            <a:off x="8698523" y="3065035"/>
            <a:ext cx="2016369" cy="1566037"/>
            <a:chOff x="6570783" y="2841839"/>
            <a:chExt cx="2016369" cy="1566037"/>
          </a:xfrm>
        </p:grpSpPr>
        <p:sp>
          <p:nvSpPr>
            <p:cNvPr id="35" name="Rectángulo redondeado 34"/>
            <p:cNvSpPr/>
            <p:nvPr/>
          </p:nvSpPr>
          <p:spPr>
            <a:xfrm>
              <a:off x="6570783" y="2841839"/>
              <a:ext cx="2016369" cy="1566037"/>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s-MX" dirty="0" smtClean="0"/>
                <a:t>Contenedor</a:t>
              </a:r>
            </a:p>
            <a:p>
              <a:pPr algn="ctr"/>
              <a:endParaRPr lang="es-MX" dirty="0" smtClean="0"/>
            </a:p>
            <a:p>
              <a:pPr algn="ctr"/>
              <a:endParaRPr lang="es-MX" dirty="0" smtClean="0"/>
            </a:p>
            <a:p>
              <a:pPr algn="ctr"/>
              <a:endParaRPr lang="es-MX" dirty="0" smtClean="0"/>
            </a:p>
            <a:p>
              <a:pPr algn="ctr"/>
              <a:endParaRPr lang="es-MX" dirty="0" smtClean="0"/>
            </a:p>
            <a:p>
              <a:pPr algn="ctr"/>
              <a:endParaRPr lang="es-MX" dirty="0"/>
            </a:p>
          </p:txBody>
        </p:sp>
        <p:sp>
          <p:nvSpPr>
            <p:cNvPr id="36" name="Rectángulo redondeado 35"/>
            <p:cNvSpPr/>
            <p:nvPr/>
          </p:nvSpPr>
          <p:spPr>
            <a:xfrm>
              <a:off x="6646987" y="3742089"/>
              <a:ext cx="1875692" cy="515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dirty="0" smtClean="0"/>
                <a:t>Librerías, dependencias</a:t>
              </a:r>
              <a:endParaRPr lang="es-MX" dirty="0"/>
            </a:p>
          </p:txBody>
        </p:sp>
        <p:sp>
          <p:nvSpPr>
            <p:cNvPr id="37" name="Rectángulo redondeado 36"/>
            <p:cNvSpPr/>
            <p:nvPr/>
          </p:nvSpPr>
          <p:spPr>
            <a:xfrm>
              <a:off x="6641121" y="3179381"/>
              <a:ext cx="1875692" cy="51581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smtClean="0"/>
                <a:t>Aplicación A</a:t>
              </a:r>
              <a:endParaRPr lang="es-MX" dirty="0"/>
            </a:p>
          </p:txBody>
        </p:sp>
      </p:grpSp>
      <p:sp>
        <p:nvSpPr>
          <p:cNvPr id="38" name="Rectángulo redondeado 37"/>
          <p:cNvSpPr/>
          <p:nvPr/>
        </p:nvSpPr>
        <p:spPr>
          <a:xfrm>
            <a:off x="10791096" y="4202722"/>
            <a:ext cx="530287" cy="410307"/>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s-MX" dirty="0" smtClean="0"/>
              <a:t>…</a:t>
            </a:r>
            <a:endParaRPr lang="es-MX" dirty="0"/>
          </a:p>
        </p:txBody>
      </p:sp>
      <p:sp>
        <p:nvSpPr>
          <p:cNvPr id="39" name="CuadroTexto 38"/>
          <p:cNvSpPr txBox="1"/>
          <p:nvPr/>
        </p:nvSpPr>
        <p:spPr>
          <a:xfrm>
            <a:off x="1582615" y="2230288"/>
            <a:ext cx="1960793" cy="369332"/>
          </a:xfrm>
          <a:prstGeom prst="rect">
            <a:avLst/>
          </a:prstGeom>
          <a:noFill/>
        </p:spPr>
        <p:txBody>
          <a:bodyPr wrap="none" rtlCol="0">
            <a:spAutoFit/>
          </a:bodyPr>
          <a:lstStyle/>
          <a:p>
            <a:r>
              <a:rPr lang="es-MX" dirty="0" smtClean="0"/>
              <a:t>Máquina Virtual</a:t>
            </a:r>
            <a:endParaRPr lang="es-MX" dirty="0"/>
          </a:p>
        </p:txBody>
      </p:sp>
      <p:sp>
        <p:nvSpPr>
          <p:cNvPr id="40" name="CuadroTexto 39"/>
          <p:cNvSpPr txBox="1"/>
          <p:nvPr/>
        </p:nvSpPr>
        <p:spPr>
          <a:xfrm>
            <a:off x="7788464" y="2230288"/>
            <a:ext cx="2674130" cy="369332"/>
          </a:xfrm>
          <a:prstGeom prst="rect">
            <a:avLst/>
          </a:prstGeom>
          <a:noFill/>
        </p:spPr>
        <p:txBody>
          <a:bodyPr wrap="none" rtlCol="0">
            <a:spAutoFit/>
          </a:bodyPr>
          <a:lstStyle/>
          <a:p>
            <a:r>
              <a:rPr lang="es-MX" dirty="0" smtClean="0"/>
              <a:t>Contenedores </a:t>
            </a:r>
            <a:r>
              <a:rPr lang="es-MX" dirty="0" err="1" smtClean="0"/>
              <a:t>Docker</a:t>
            </a:r>
            <a:endParaRPr lang="es-MX" dirty="0"/>
          </a:p>
        </p:txBody>
      </p:sp>
    </p:spTree>
    <p:extLst>
      <p:ext uri="{BB962C8B-B14F-4D97-AF65-F5344CB8AC3E}">
        <p14:creationId xmlns:p14="http://schemas.microsoft.com/office/powerpoint/2010/main" val="3545232018"/>
      </p:ext>
    </p:extLst>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Volume</a:t>
            </a:r>
            <a:r>
              <a:rPr lang="es-MX" dirty="0" smtClean="0"/>
              <a:t> Driver </a:t>
            </a:r>
            <a:r>
              <a:rPr lang="es-MX" dirty="0" err="1" smtClean="0"/>
              <a:t>Plugins</a:t>
            </a:r>
            <a:r>
              <a:rPr lang="es-MX" dirty="0" smtClean="0"/>
              <a:t> in </a:t>
            </a:r>
            <a:r>
              <a:rPr lang="es-MX" dirty="0" err="1" smtClean="0"/>
              <a:t>Docker</a:t>
            </a:r>
            <a:endParaRPr lang="es-MX" dirty="0"/>
          </a:p>
        </p:txBody>
      </p:sp>
      <p:cxnSp>
        <p:nvCxnSpPr>
          <p:cNvPr id="4" name="Conector recto 3"/>
          <p:cNvCxnSpPr/>
          <p:nvPr/>
        </p:nvCxnSpPr>
        <p:spPr>
          <a:xfrm>
            <a:off x="5651500" y="2260600"/>
            <a:ext cx="0" cy="3721100"/>
          </a:xfrm>
          <a:prstGeom prst="line">
            <a:avLst/>
          </a:prstGeom>
        </p:spPr>
        <p:style>
          <a:lnRef idx="3">
            <a:schemeClr val="accent3"/>
          </a:lnRef>
          <a:fillRef idx="0">
            <a:schemeClr val="accent3"/>
          </a:fillRef>
          <a:effectRef idx="2">
            <a:schemeClr val="accent3"/>
          </a:effectRef>
          <a:fontRef idx="minor">
            <a:schemeClr val="tx1"/>
          </a:fontRef>
        </p:style>
      </p:cxnSp>
      <p:sp>
        <p:nvSpPr>
          <p:cNvPr id="5" name="CuadroTexto 4"/>
          <p:cNvSpPr txBox="1"/>
          <p:nvPr/>
        </p:nvSpPr>
        <p:spPr>
          <a:xfrm>
            <a:off x="1516171" y="2108868"/>
            <a:ext cx="2934841" cy="1446550"/>
          </a:xfrm>
          <a:prstGeom prst="rect">
            <a:avLst/>
          </a:prstGeom>
          <a:noFill/>
        </p:spPr>
        <p:txBody>
          <a:bodyPr wrap="none" rtlCol="0">
            <a:spAutoFit/>
          </a:bodyPr>
          <a:lstStyle/>
          <a:p>
            <a:pPr algn="ctr"/>
            <a:r>
              <a:rPr lang="es-MX" sz="4400" dirty="0" smtClean="0"/>
              <a:t>STORAGE</a:t>
            </a:r>
          </a:p>
          <a:p>
            <a:pPr algn="ctr"/>
            <a:r>
              <a:rPr lang="es-MX" sz="4400" dirty="0" smtClean="0"/>
              <a:t>DRIVERS</a:t>
            </a:r>
            <a:endParaRPr lang="es-MX" sz="4400" dirty="0"/>
          </a:p>
        </p:txBody>
      </p:sp>
      <p:sp>
        <p:nvSpPr>
          <p:cNvPr id="6" name="CuadroTexto 5"/>
          <p:cNvSpPr txBox="1"/>
          <p:nvPr/>
        </p:nvSpPr>
        <p:spPr>
          <a:xfrm>
            <a:off x="7034408" y="2108868"/>
            <a:ext cx="2693366" cy="1446550"/>
          </a:xfrm>
          <a:prstGeom prst="rect">
            <a:avLst/>
          </a:prstGeom>
          <a:noFill/>
        </p:spPr>
        <p:txBody>
          <a:bodyPr wrap="none" rtlCol="0">
            <a:spAutoFit/>
          </a:bodyPr>
          <a:lstStyle/>
          <a:p>
            <a:pPr algn="ctr"/>
            <a:r>
              <a:rPr lang="es-MX" sz="4400" dirty="0" smtClean="0"/>
              <a:t>VOLUME</a:t>
            </a:r>
          </a:p>
          <a:p>
            <a:pPr algn="ctr"/>
            <a:r>
              <a:rPr lang="es-MX" sz="4400" dirty="0" smtClean="0"/>
              <a:t>DRIVERS</a:t>
            </a:r>
            <a:endParaRPr lang="es-MX" sz="4400" dirty="0"/>
          </a:p>
        </p:txBody>
      </p:sp>
      <p:sp>
        <p:nvSpPr>
          <p:cNvPr id="7" name="CuadroTexto 6"/>
          <p:cNvSpPr txBox="1"/>
          <p:nvPr/>
        </p:nvSpPr>
        <p:spPr>
          <a:xfrm>
            <a:off x="403653" y="3555418"/>
            <a:ext cx="5262979" cy="369332"/>
          </a:xfrm>
          <a:prstGeom prst="rect">
            <a:avLst/>
          </a:prstGeom>
          <a:noFill/>
        </p:spPr>
        <p:txBody>
          <a:bodyPr wrap="none" rtlCol="0">
            <a:spAutoFit/>
          </a:bodyPr>
          <a:lstStyle/>
          <a:p>
            <a:r>
              <a:rPr lang="es-MX" dirty="0" smtClean="0"/>
              <a:t>AUFS – ZFS – BTRFS - </a:t>
            </a:r>
            <a:r>
              <a:rPr lang="es-MX" dirty="0" err="1" smtClean="0"/>
              <a:t>Device</a:t>
            </a:r>
            <a:r>
              <a:rPr lang="es-MX" dirty="0" smtClean="0"/>
              <a:t> </a:t>
            </a:r>
            <a:r>
              <a:rPr lang="es-MX" dirty="0" err="1" smtClean="0"/>
              <a:t>Mapper</a:t>
            </a:r>
            <a:r>
              <a:rPr lang="es-MX" dirty="0" smtClean="0"/>
              <a:t> - </a:t>
            </a:r>
            <a:r>
              <a:rPr lang="es-MX" dirty="0" err="1" smtClean="0"/>
              <a:t>Overlay</a:t>
            </a:r>
            <a:endParaRPr lang="es-MX" dirty="0"/>
          </a:p>
        </p:txBody>
      </p:sp>
      <p:sp>
        <p:nvSpPr>
          <p:cNvPr id="9" name="CuadroTexto 8"/>
          <p:cNvSpPr txBox="1"/>
          <p:nvPr/>
        </p:nvSpPr>
        <p:spPr>
          <a:xfrm>
            <a:off x="6442470" y="3555418"/>
            <a:ext cx="736099" cy="369332"/>
          </a:xfrm>
          <a:prstGeom prst="rect">
            <a:avLst/>
          </a:prstGeom>
          <a:noFill/>
        </p:spPr>
        <p:txBody>
          <a:bodyPr wrap="none" rtlCol="0">
            <a:spAutoFit/>
          </a:bodyPr>
          <a:lstStyle/>
          <a:p>
            <a:r>
              <a:rPr lang="es-MX" dirty="0" smtClean="0"/>
              <a:t>Local</a:t>
            </a:r>
            <a:endParaRPr lang="es-MX" dirty="0"/>
          </a:p>
        </p:txBody>
      </p:sp>
      <p:sp>
        <p:nvSpPr>
          <p:cNvPr id="10" name="CuadroTexto 9"/>
          <p:cNvSpPr txBox="1"/>
          <p:nvPr/>
        </p:nvSpPr>
        <p:spPr>
          <a:xfrm>
            <a:off x="5924692" y="3924749"/>
            <a:ext cx="6267308" cy="923330"/>
          </a:xfrm>
          <a:prstGeom prst="rect">
            <a:avLst/>
          </a:prstGeom>
          <a:noFill/>
        </p:spPr>
        <p:txBody>
          <a:bodyPr wrap="square" rtlCol="0">
            <a:spAutoFit/>
          </a:bodyPr>
          <a:lstStyle/>
          <a:p>
            <a:r>
              <a:rPr lang="es-MX" dirty="0" err="1" smtClean="0"/>
              <a:t>Azure</a:t>
            </a:r>
            <a:r>
              <a:rPr lang="es-MX" dirty="0" smtClean="0"/>
              <a:t> File Storage | Convoy | Digital </a:t>
            </a:r>
            <a:r>
              <a:rPr lang="es-MX" dirty="0" err="1" smtClean="0"/>
              <a:t>Ocean</a:t>
            </a:r>
            <a:r>
              <a:rPr lang="es-MX" dirty="0" smtClean="0"/>
              <a:t> Block Storage | </a:t>
            </a:r>
            <a:r>
              <a:rPr lang="es-MX" dirty="0" err="1" smtClean="0"/>
              <a:t>Flocker</a:t>
            </a:r>
            <a:r>
              <a:rPr lang="es-MX" dirty="0" smtClean="0"/>
              <a:t> | </a:t>
            </a:r>
            <a:r>
              <a:rPr lang="es-MX" dirty="0" err="1" smtClean="0"/>
              <a:t>gce-docker</a:t>
            </a:r>
            <a:r>
              <a:rPr lang="es-MX" dirty="0" smtClean="0"/>
              <a:t> | </a:t>
            </a:r>
            <a:r>
              <a:rPr lang="es-MX" dirty="0" err="1" smtClean="0"/>
              <a:t>GlusterFS</a:t>
            </a:r>
            <a:r>
              <a:rPr lang="es-MX" dirty="0" smtClean="0"/>
              <a:t> | </a:t>
            </a:r>
            <a:r>
              <a:rPr lang="es-MX" dirty="0" err="1" smtClean="0"/>
              <a:t>NetApp</a:t>
            </a:r>
            <a:r>
              <a:rPr lang="es-MX" dirty="0" smtClean="0"/>
              <a:t> | </a:t>
            </a:r>
            <a:r>
              <a:rPr lang="es-MX" dirty="0" err="1" smtClean="0"/>
              <a:t>RexRay</a:t>
            </a:r>
            <a:r>
              <a:rPr lang="es-MX" dirty="0" smtClean="0"/>
              <a:t> | </a:t>
            </a:r>
            <a:r>
              <a:rPr lang="es-MX" dirty="0" err="1" smtClean="0"/>
              <a:t>Portworx</a:t>
            </a:r>
            <a:r>
              <a:rPr lang="es-MX" dirty="0" smtClean="0"/>
              <a:t> | VMWare </a:t>
            </a:r>
            <a:r>
              <a:rPr lang="es-MX" dirty="0" err="1" smtClean="0"/>
              <a:t>vSphere</a:t>
            </a:r>
            <a:r>
              <a:rPr lang="es-MX" dirty="0" smtClean="0"/>
              <a:t> Storage</a:t>
            </a:r>
            <a:endParaRPr lang="es-MX" dirty="0"/>
          </a:p>
        </p:txBody>
      </p:sp>
      <p:pic>
        <p:nvPicPr>
          <p:cNvPr id="11" name="Imagen 10"/>
          <p:cNvPicPr>
            <a:picLocks noChangeAspect="1"/>
          </p:cNvPicPr>
          <p:nvPr/>
        </p:nvPicPr>
        <p:blipFill>
          <a:blip r:embed="rId2"/>
          <a:stretch>
            <a:fillRect/>
          </a:stretch>
        </p:blipFill>
        <p:spPr>
          <a:xfrm>
            <a:off x="5924692" y="5129635"/>
            <a:ext cx="4038600" cy="1000125"/>
          </a:xfrm>
          <a:prstGeom prst="rect">
            <a:avLst/>
          </a:prstGeom>
        </p:spPr>
      </p:pic>
    </p:spTree>
    <p:extLst>
      <p:ext uri="{BB962C8B-B14F-4D97-AF65-F5344CB8AC3E}">
        <p14:creationId xmlns:p14="http://schemas.microsoft.com/office/powerpoint/2010/main" val="372972424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Container</a:t>
            </a:r>
            <a:r>
              <a:rPr lang="es-MX" dirty="0" smtClean="0"/>
              <a:t> Storage Interface (CSI)</a:t>
            </a:r>
            <a:endParaRPr lang="es-MX" dirty="0"/>
          </a:p>
        </p:txBody>
      </p:sp>
      <p:pic>
        <p:nvPicPr>
          <p:cNvPr id="4" name="Imagen 3"/>
          <p:cNvPicPr>
            <a:picLocks noChangeAspect="1"/>
          </p:cNvPicPr>
          <p:nvPr/>
        </p:nvPicPr>
        <p:blipFill>
          <a:blip r:embed="rId2"/>
          <a:stretch>
            <a:fillRect/>
          </a:stretch>
        </p:blipFill>
        <p:spPr>
          <a:xfrm>
            <a:off x="790833" y="1396441"/>
            <a:ext cx="9875109" cy="4879329"/>
          </a:xfrm>
          <a:prstGeom prst="rect">
            <a:avLst/>
          </a:prstGeom>
        </p:spPr>
      </p:pic>
      <p:sp>
        <p:nvSpPr>
          <p:cNvPr id="5" name="CuadroTexto 4"/>
          <p:cNvSpPr txBox="1"/>
          <p:nvPr/>
        </p:nvSpPr>
        <p:spPr>
          <a:xfrm>
            <a:off x="3200401" y="6321803"/>
            <a:ext cx="4826962" cy="369332"/>
          </a:xfrm>
          <a:prstGeom prst="rect">
            <a:avLst/>
          </a:prstGeom>
          <a:noFill/>
        </p:spPr>
        <p:txBody>
          <a:bodyPr wrap="none" rtlCol="0">
            <a:spAutoFit/>
          </a:bodyPr>
          <a:lstStyle/>
          <a:p>
            <a:r>
              <a:rPr lang="es-MX" dirty="0"/>
              <a:t>https://github.com/container-storage-interface</a:t>
            </a:r>
          </a:p>
        </p:txBody>
      </p:sp>
    </p:spTree>
    <p:extLst>
      <p:ext uri="{BB962C8B-B14F-4D97-AF65-F5344CB8AC3E}">
        <p14:creationId xmlns:p14="http://schemas.microsoft.com/office/powerpoint/2010/main" val="4056205490"/>
      </p:ext>
    </p:extLst>
  </p:cSld>
  <p:clrMapOvr>
    <a:masterClrMapping/>
  </p:clrMapOvr>
  <p:transition>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Container</a:t>
            </a:r>
            <a:r>
              <a:rPr lang="es-MX" dirty="0" smtClean="0"/>
              <a:t> Storage Interface (CSI)</a:t>
            </a:r>
            <a:endParaRPr lang="es-MX" dirty="0"/>
          </a:p>
        </p:txBody>
      </p:sp>
      <p:pic>
        <p:nvPicPr>
          <p:cNvPr id="4" name="Imagen 3"/>
          <p:cNvPicPr>
            <a:picLocks noChangeAspect="1"/>
          </p:cNvPicPr>
          <p:nvPr/>
        </p:nvPicPr>
        <p:blipFill>
          <a:blip r:embed="rId2"/>
          <a:stretch>
            <a:fillRect/>
          </a:stretch>
        </p:blipFill>
        <p:spPr>
          <a:xfrm>
            <a:off x="609601" y="1638043"/>
            <a:ext cx="10613552" cy="4573042"/>
          </a:xfrm>
          <a:prstGeom prst="rect">
            <a:avLst/>
          </a:prstGeom>
        </p:spPr>
      </p:pic>
      <p:sp>
        <p:nvSpPr>
          <p:cNvPr id="5" name="CuadroTexto 4"/>
          <p:cNvSpPr txBox="1"/>
          <p:nvPr/>
        </p:nvSpPr>
        <p:spPr>
          <a:xfrm>
            <a:off x="3200401" y="6321803"/>
            <a:ext cx="4826962" cy="369332"/>
          </a:xfrm>
          <a:prstGeom prst="rect">
            <a:avLst/>
          </a:prstGeom>
          <a:noFill/>
        </p:spPr>
        <p:txBody>
          <a:bodyPr wrap="none" rtlCol="0">
            <a:spAutoFit/>
          </a:bodyPr>
          <a:lstStyle/>
          <a:p>
            <a:r>
              <a:rPr lang="es-MX" dirty="0"/>
              <a:t>https://github.com/container-storage-interface</a:t>
            </a:r>
          </a:p>
        </p:txBody>
      </p:sp>
    </p:spTree>
    <p:extLst>
      <p:ext uri="{BB962C8B-B14F-4D97-AF65-F5344CB8AC3E}">
        <p14:creationId xmlns:p14="http://schemas.microsoft.com/office/powerpoint/2010/main" val="2518825068"/>
      </p:ext>
    </p:extLst>
  </p:cSld>
  <p:clrMapOvr>
    <a:masterClrMapping/>
  </p:clrMapOvr>
  <p:transition>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Volúmenes</a:t>
            </a:r>
            <a:endParaRPr lang="es-MX" dirty="0"/>
          </a:p>
        </p:txBody>
      </p:sp>
      <p:pic>
        <p:nvPicPr>
          <p:cNvPr id="4" name="Imagen 3"/>
          <p:cNvPicPr>
            <a:picLocks noChangeAspect="1"/>
          </p:cNvPicPr>
          <p:nvPr/>
        </p:nvPicPr>
        <p:blipFill>
          <a:blip r:embed="rId2"/>
          <a:stretch>
            <a:fillRect/>
          </a:stretch>
        </p:blipFill>
        <p:spPr>
          <a:xfrm>
            <a:off x="609601" y="1603032"/>
            <a:ext cx="5312774" cy="4859552"/>
          </a:xfrm>
          <a:prstGeom prst="rect">
            <a:avLst/>
          </a:prstGeom>
        </p:spPr>
      </p:pic>
    </p:spTree>
    <p:extLst>
      <p:ext uri="{BB962C8B-B14F-4D97-AF65-F5344CB8AC3E}">
        <p14:creationId xmlns:p14="http://schemas.microsoft.com/office/powerpoint/2010/main" val="2554959540"/>
      </p:ext>
    </p:extLst>
  </p:cSld>
  <p:clrMapOvr>
    <a:masterClrMapping/>
  </p:clrMapOvr>
  <p:transition>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Volúmenes</a:t>
            </a:r>
            <a:endParaRPr lang="es-MX" dirty="0"/>
          </a:p>
        </p:txBody>
      </p:sp>
      <p:pic>
        <p:nvPicPr>
          <p:cNvPr id="4" name="Imagen 3"/>
          <p:cNvPicPr>
            <a:picLocks noChangeAspect="1"/>
          </p:cNvPicPr>
          <p:nvPr/>
        </p:nvPicPr>
        <p:blipFill>
          <a:blip r:embed="rId2"/>
          <a:stretch>
            <a:fillRect/>
          </a:stretch>
        </p:blipFill>
        <p:spPr>
          <a:xfrm>
            <a:off x="840259" y="1339504"/>
            <a:ext cx="9798909" cy="5285280"/>
          </a:xfrm>
          <a:prstGeom prst="rect">
            <a:avLst/>
          </a:prstGeom>
        </p:spPr>
      </p:pic>
      <p:pic>
        <p:nvPicPr>
          <p:cNvPr id="6" name="Imagen 5"/>
          <p:cNvPicPr>
            <a:picLocks noChangeAspect="1"/>
          </p:cNvPicPr>
          <p:nvPr/>
        </p:nvPicPr>
        <p:blipFill>
          <a:blip r:embed="rId3"/>
          <a:stretch>
            <a:fillRect/>
          </a:stretch>
        </p:blipFill>
        <p:spPr>
          <a:xfrm>
            <a:off x="1079415" y="4163712"/>
            <a:ext cx="2495550" cy="952500"/>
          </a:xfrm>
          <a:prstGeom prst="rect">
            <a:avLst/>
          </a:prstGeom>
        </p:spPr>
      </p:pic>
    </p:spTree>
    <p:extLst>
      <p:ext uri="{BB962C8B-B14F-4D97-AF65-F5344CB8AC3E}">
        <p14:creationId xmlns:p14="http://schemas.microsoft.com/office/powerpoint/2010/main" val="3580047797"/>
      </p:ext>
    </p:extLst>
  </p:cSld>
  <p:clrMapOvr>
    <a:masterClrMapping/>
  </p:clrMapOvr>
  <p:transition>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Persistent</a:t>
            </a:r>
            <a:r>
              <a:rPr lang="es-MX" dirty="0" smtClean="0"/>
              <a:t> </a:t>
            </a:r>
            <a:r>
              <a:rPr lang="es-MX" dirty="0" err="1" smtClean="0"/>
              <a:t>Volumes</a:t>
            </a:r>
            <a:endParaRPr lang="es-MX" dirty="0"/>
          </a:p>
        </p:txBody>
      </p:sp>
      <p:pic>
        <p:nvPicPr>
          <p:cNvPr id="4" name="Imagen 3"/>
          <p:cNvPicPr>
            <a:picLocks noChangeAspect="1"/>
          </p:cNvPicPr>
          <p:nvPr/>
        </p:nvPicPr>
        <p:blipFill>
          <a:blip r:embed="rId2"/>
          <a:stretch>
            <a:fillRect/>
          </a:stretch>
        </p:blipFill>
        <p:spPr>
          <a:xfrm>
            <a:off x="1436730" y="1435315"/>
            <a:ext cx="8399248" cy="5212299"/>
          </a:xfrm>
          <a:prstGeom prst="rect">
            <a:avLst/>
          </a:prstGeom>
        </p:spPr>
      </p:pic>
    </p:spTree>
    <p:extLst>
      <p:ext uri="{BB962C8B-B14F-4D97-AF65-F5344CB8AC3E}">
        <p14:creationId xmlns:p14="http://schemas.microsoft.com/office/powerpoint/2010/main" val="2877033233"/>
      </p:ext>
    </p:extLst>
  </p:cSld>
  <p:clrMapOvr>
    <a:masterClrMapping/>
  </p:clrMapOvr>
  <p:transition>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Persistent</a:t>
            </a:r>
            <a:r>
              <a:rPr lang="es-MX" dirty="0" smtClean="0"/>
              <a:t> </a:t>
            </a:r>
            <a:r>
              <a:rPr lang="es-MX" dirty="0" err="1" smtClean="0"/>
              <a:t>Volumes</a:t>
            </a:r>
            <a:endParaRPr lang="es-MX" dirty="0"/>
          </a:p>
        </p:txBody>
      </p:sp>
      <p:pic>
        <p:nvPicPr>
          <p:cNvPr id="4" name="Imagen 3"/>
          <p:cNvPicPr>
            <a:picLocks noChangeAspect="1"/>
          </p:cNvPicPr>
          <p:nvPr/>
        </p:nvPicPr>
        <p:blipFill>
          <a:blip r:embed="rId2"/>
          <a:stretch>
            <a:fillRect/>
          </a:stretch>
        </p:blipFill>
        <p:spPr>
          <a:xfrm>
            <a:off x="431457" y="1768431"/>
            <a:ext cx="4038600" cy="2752725"/>
          </a:xfrm>
          <a:prstGeom prst="rect">
            <a:avLst/>
          </a:prstGeom>
        </p:spPr>
      </p:pic>
      <p:pic>
        <p:nvPicPr>
          <p:cNvPr id="5" name="Imagen 4"/>
          <p:cNvPicPr>
            <a:picLocks noChangeAspect="1"/>
          </p:cNvPicPr>
          <p:nvPr/>
        </p:nvPicPr>
        <p:blipFill>
          <a:blip r:embed="rId3"/>
          <a:stretch>
            <a:fillRect/>
          </a:stretch>
        </p:blipFill>
        <p:spPr>
          <a:xfrm>
            <a:off x="5158045" y="2868827"/>
            <a:ext cx="1628775" cy="1219200"/>
          </a:xfrm>
          <a:prstGeom prst="rect">
            <a:avLst/>
          </a:prstGeom>
        </p:spPr>
      </p:pic>
      <p:pic>
        <p:nvPicPr>
          <p:cNvPr id="6" name="Imagen 5"/>
          <p:cNvPicPr>
            <a:picLocks noChangeAspect="1"/>
          </p:cNvPicPr>
          <p:nvPr/>
        </p:nvPicPr>
        <p:blipFill>
          <a:blip r:embed="rId4"/>
          <a:stretch>
            <a:fillRect/>
          </a:stretch>
        </p:blipFill>
        <p:spPr>
          <a:xfrm>
            <a:off x="431457" y="4872552"/>
            <a:ext cx="3095625" cy="276225"/>
          </a:xfrm>
          <a:prstGeom prst="rect">
            <a:avLst/>
          </a:prstGeom>
        </p:spPr>
      </p:pic>
      <p:pic>
        <p:nvPicPr>
          <p:cNvPr id="7" name="Imagen 6"/>
          <p:cNvPicPr>
            <a:picLocks noChangeAspect="1"/>
          </p:cNvPicPr>
          <p:nvPr/>
        </p:nvPicPr>
        <p:blipFill>
          <a:blip r:embed="rId5"/>
          <a:stretch>
            <a:fillRect/>
          </a:stretch>
        </p:blipFill>
        <p:spPr>
          <a:xfrm>
            <a:off x="431457" y="5308511"/>
            <a:ext cx="2419350" cy="257175"/>
          </a:xfrm>
          <a:prstGeom prst="rect">
            <a:avLst/>
          </a:prstGeom>
        </p:spPr>
      </p:pic>
      <p:pic>
        <p:nvPicPr>
          <p:cNvPr id="8" name="Imagen 7"/>
          <p:cNvPicPr>
            <a:picLocks noChangeAspect="1"/>
          </p:cNvPicPr>
          <p:nvPr/>
        </p:nvPicPr>
        <p:blipFill>
          <a:blip r:embed="rId6"/>
          <a:stretch>
            <a:fillRect/>
          </a:stretch>
        </p:blipFill>
        <p:spPr>
          <a:xfrm>
            <a:off x="431457" y="5781025"/>
            <a:ext cx="8686800" cy="428625"/>
          </a:xfrm>
          <a:prstGeom prst="rect">
            <a:avLst/>
          </a:prstGeom>
        </p:spPr>
      </p:pic>
    </p:spTree>
    <p:extLst>
      <p:ext uri="{BB962C8B-B14F-4D97-AF65-F5344CB8AC3E}">
        <p14:creationId xmlns:p14="http://schemas.microsoft.com/office/powerpoint/2010/main" val="4036127578"/>
      </p:ext>
    </p:extLst>
  </p:cSld>
  <p:clrMapOvr>
    <a:masterClrMapping/>
  </p:clrMapOvr>
  <p:transition>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Persistent</a:t>
            </a:r>
            <a:r>
              <a:rPr lang="es-MX" dirty="0" smtClean="0"/>
              <a:t> </a:t>
            </a:r>
            <a:r>
              <a:rPr lang="es-MX" dirty="0" err="1" smtClean="0"/>
              <a:t>Volume</a:t>
            </a:r>
            <a:r>
              <a:rPr lang="es-MX" dirty="0" smtClean="0"/>
              <a:t> </a:t>
            </a:r>
            <a:r>
              <a:rPr lang="es-MX" dirty="0" err="1" smtClean="0"/>
              <a:t>Claim</a:t>
            </a:r>
            <a:endParaRPr lang="es-MX" dirty="0"/>
          </a:p>
        </p:txBody>
      </p:sp>
      <p:pic>
        <p:nvPicPr>
          <p:cNvPr id="4" name="Imagen 3"/>
          <p:cNvPicPr>
            <a:picLocks noChangeAspect="1"/>
          </p:cNvPicPr>
          <p:nvPr/>
        </p:nvPicPr>
        <p:blipFill>
          <a:blip r:embed="rId2"/>
          <a:stretch>
            <a:fillRect/>
          </a:stretch>
        </p:blipFill>
        <p:spPr>
          <a:xfrm>
            <a:off x="609601" y="1318567"/>
            <a:ext cx="10906897" cy="5332727"/>
          </a:xfrm>
          <a:prstGeom prst="rect">
            <a:avLst/>
          </a:prstGeom>
        </p:spPr>
      </p:pic>
      <p:pic>
        <p:nvPicPr>
          <p:cNvPr id="5" name="Imagen 4"/>
          <p:cNvPicPr>
            <a:picLocks noChangeAspect="1"/>
          </p:cNvPicPr>
          <p:nvPr/>
        </p:nvPicPr>
        <p:blipFill>
          <a:blip r:embed="rId3"/>
          <a:stretch>
            <a:fillRect/>
          </a:stretch>
        </p:blipFill>
        <p:spPr>
          <a:xfrm>
            <a:off x="2295911" y="6117894"/>
            <a:ext cx="7534275" cy="533400"/>
          </a:xfrm>
          <a:prstGeom prst="rect">
            <a:avLst/>
          </a:prstGeom>
        </p:spPr>
      </p:pic>
      <p:pic>
        <p:nvPicPr>
          <p:cNvPr id="6" name="Imagen 5"/>
          <p:cNvPicPr>
            <a:picLocks noChangeAspect="1"/>
          </p:cNvPicPr>
          <p:nvPr/>
        </p:nvPicPr>
        <p:blipFill>
          <a:blip r:embed="rId4"/>
          <a:stretch>
            <a:fillRect/>
          </a:stretch>
        </p:blipFill>
        <p:spPr>
          <a:xfrm>
            <a:off x="7820283" y="1651557"/>
            <a:ext cx="2705100" cy="885825"/>
          </a:xfrm>
          <a:prstGeom prst="rect">
            <a:avLst/>
          </a:prstGeom>
        </p:spPr>
      </p:pic>
      <p:pic>
        <p:nvPicPr>
          <p:cNvPr id="7" name="Imagen 6"/>
          <p:cNvPicPr>
            <a:picLocks noChangeAspect="1"/>
          </p:cNvPicPr>
          <p:nvPr/>
        </p:nvPicPr>
        <p:blipFill>
          <a:blip r:embed="rId5"/>
          <a:stretch>
            <a:fillRect/>
          </a:stretch>
        </p:blipFill>
        <p:spPr>
          <a:xfrm>
            <a:off x="1148277" y="5180328"/>
            <a:ext cx="2085975" cy="600075"/>
          </a:xfrm>
          <a:prstGeom prst="rect">
            <a:avLst/>
          </a:prstGeom>
        </p:spPr>
      </p:pic>
    </p:spTree>
    <p:extLst>
      <p:ext uri="{BB962C8B-B14F-4D97-AF65-F5344CB8AC3E}">
        <p14:creationId xmlns:p14="http://schemas.microsoft.com/office/powerpoint/2010/main" val="3416712584"/>
      </p:ext>
    </p:extLst>
  </p:cSld>
  <p:clrMapOvr>
    <a:masterClrMapping/>
  </p:clrMapOvr>
  <p:transition>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Persistent</a:t>
            </a:r>
            <a:r>
              <a:rPr lang="es-MX" dirty="0"/>
              <a:t> </a:t>
            </a:r>
            <a:r>
              <a:rPr lang="es-MX" dirty="0" err="1" smtClean="0"/>
              <a:t>Volume</a:t>
            </a:r>
            <a:r>
              <a:rPr lang="es-MX" dirty="0" smtClean="0"/>
              <a:t> </a:t>
            </a:r>
            <a:r>
              <a:rPr lang="es-MX" dirty="0" err="1" smtClean="0"/>
              <a:t>Claim</a:t>
            </a:r>
            <a:endParaRPr lang="es-MX" dirty="0"/>
          </a:p>
        </p:txBody>
      </p:sp>
      <p:pic>
        <p:nvPicPr>
          <p:cNvPr id="4" name="Imagen 3"/>
          <p:cNvPicPr>
            <a:picLocks noChangeAspect="1"/>
          </p:cNvPicPr>
          <p:nvPr/>
        </p:nvPicPr>
        <p:blipFill>
          <a:blip r:embed="rId2"/>
          <a:stretch>
            <a:fillRect/>
          </a:stretch>
        </p:blipFill>
        <p:spPr>
          <a:xfrm>
            <a:off x="609601" y="1752728"/>
            <a:ext cx="5389686" cy="4413294"/>
          </a:xfrm>
          <a:prstGeom prst="rect">
            <a:avLst/>
          </a:prstGeom>
        </p:spPr>
      </p:pic>
      <p:pic>
        <p:nvPicPr>
          <p:cNvPr id="5" name="Imagen 4"/>
          <p:cNvPicPr>
            <a:picLocks noChangeAspect="1"/>
          </p:cNvPicPr>
          <p:nvPr/>
        </p:nvPicPr>
        <p:blipFill>
          <a:blip r:embed="rId3"/>
          <a:stretch>
            <a:fillRect/>
          </a:stretch>
        </p:blipFill>
        <p:spPr>
          <a:xfrm>
            <a:off x="6392176" y="1752728"/>
            <a:ext cx="5156971" cy="4413294"/>
          </a:xfrm>
          <a:prstGeom prst="rect">
            <a:avLst/>
          </a:prstGeom>
        </p:spPr>
      </p:pic>
      <p:sp>
        <p:nvSpPr>
          <p:cNvPr id="6" name="CuadroTexto 5"/>
          <p:cNvSpPr txBox="1"/>
          <p:nvPr/>
        </p:nvSpPr>
        <p:spPr>
          <a:xfrm>
            <a:off x="5999287" y="6264875"/>
            <a:ext cx="6125459" cy="369332"/>
          </a:xfrm>
          <a:prstGeom prst="rect">
            <a:avLst/>
          </a:prstGeom>
          <a:noFill/>
        </p:spPr>
        <p:txBody>
          <a:bodyPr wrap="none" rtlCol="0">
            <a:spAutoFit/>
          </a:bodyPr>
          <a:lstStyle/>
          <a:p>
            <a:r>
              <a:rPr lang="es-MX" dirty="0" err="1" smtClean="0"/>
              <a:t>persistentVolumeReclaimPolicy</a:t>
            </a:r>
            <a:r>
              <a:rPr lang="es-MX" dirty="0" smtClean="0"/>
              <a:t>: </a:t>
            </a:r>
            <a:r>
              <a:rPr lang="es-MX" dirty="0" err="1" smtClean="0"/>
              <a:t>Retain</a:t>
            </a:r>
            <a:r>
              <a:rPr lang="es-MX" dirty="0" smtClean="0"/>
              <a:t> | </a:t>
            </a:r>
            <a:r>
              <a:rPr lang="es-MX" dirty="0" err="1" smtClean="0"/>
              <a:t>Delete</a:t>
            </a:r>
            <a:r>
              <a:rPr lang="es-MX" dirty="0" smtClean="0"/>
              <a:t> | </a:t>
            </a:r>
            <a:r>
              <a:rPr lang="es-MX" dirty="0" err="1" smtClean="0"/>
              <a:t>Recycle</a:t>
            </a:r>
            <a:r>
              <a:rPr lang="es-MX" dirty="0" smtClean="0"/>
              <a:t> </a:t>
            </a:r>
            <a:endParaRPr lang="es-MX" dirty="0"/>
          </a:p>
        </p:txBody>
      </p:sp>
    </p:spTree>
    <p:extLst>
      <p:ext uri="{BB962C8B-B14F-4D97-AF65-F5344CB8AC3E}">
        <p14:creationId xmlns:p14="http://schemas.microsoft.com/office/powerpoint/2010/main" val="345190389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Storage </a:t>
            </a:r>
            <a:r>
              <a:rPr lang="es-MX" dirty="0" err="1" smtClean="0"/>
              <a:t>Class</a:t>
            </a:r>
            <a:endParaRPr lang="es-MX" dirty="0"/>
          </a:p>
        </p:txBody>
      </p:sp>
      <p:pic>
        <p:nvPicPr>
          <p:cNvPr id="4" name="Imagen 3"/>
          <p:cNvPicPr>
            <a:picLocks noChangeAspect="1"/>
          </p:cNvPicPr>
          <p:nvPr/>
        </p:nvPicPr>
        <p:blipFill rotWithShape="1">
          <a:blip r:embed="rId2"/>
          <a:srcRect b="17488"/>
          <a:stretch/>
        </p:blipFill>
        <p:spPr>
          <a:xfrm>
            <a:off x="609601" y="2797775"/>
            <a:ext cx="10873859" cy="3800733"/>
          </a:xfrm>
          <a:prstGeom prst="rect">
            <a:avLst/>
          </a:prstGeom>
        </p:spPr>
      </p:pic>
      <p:sp>
        <p:nvSpPr>
          <p:cNvPr id="5" name="CuadroTexto 4"/>
          <p:cNvSpPr txBox="1"/>
          <p:nvPr/>
        </p:nvSpPr>
        <p:spPr>
          <a:xfrm>
            <a:off x="609601" y="1966778"/>
            <a:ext cx="5342237" cy="830997"/>
          </a:xfrm>
          <a:prstGeom prst="rect">
            <a:avLst/>
          </a:prstGeom>
          <a:solidFill>
            <a:srgbClr val="626262"/>
          </a:solidFill>
        </p:spPr>
        <p:txBody>
          <a:bodyPr wrap="square" rtlCol="0">
            <a:spAutoFit/>
          </a:bodyPr>
          <a:lstStyle/>
          <a:p>
            <a:r>
              <a:rPr lang="es-MX" sz="1200" dirty="0" err="1" smtClean="0">
                <a:solidFill>
                  <a:schemeClr val="bg1">
                    <a:lumMod val="95000"/>
                  </a:schemeClr>
                </a:solidFill>
              </a:rPr>
              <a:t>Gcloud</a:t>
            </a:r>
            <a:r>
              <a:rPr lang="es-MX" sz="1200" dirty="0" smtClean="0">
                <a:solidFill>
                  <a:schemeClr val="bg1">
                    <a:lumMod val="95000"/>
                  </a:schemeClr>
                </a:solidFill>
              </a:rPr>
              <a:t> beta compute disks </a:t>
            </a:r>
            <a:r>
              <a:rPr lang="es-MX" sz="1200" dirty="0" err="1" smtClean="0">
                <a:solidFill>
                  <a:schemeClr val="bg1">
                    <a:lumMod val="95000"/>
                  </a:schemeClr>
                </a:solidFill>
              </a:rPr>
              <a:t>create</a:t>
            </a:r>
            <a:r>
              <a:rPr lang="es-MX" sz="1200" dirty="0" smtClean="0">
                <a:solidFill>
                  <a:schemeClr val="bg1">
                    <a:lumMod val="95000"/>
                  </a:schemeClr>
                </a:solidFill>
              </a:rPr>
              <a:t> \</a:t>
            </a:r>
          </a:p>
          <a:p>
            <a:r>
              <a:rPr lang="es-MX" sz="1200" dirty="0">
                <a:solidFill>
                  <a:schemeClr val="bg1">
                    <a:lumMod val="95000"/>
                  </a:schemeClr>
                </a:solidFill>
              </a:rPr>
              <a:t>	</a:t>
            </a:r>
            <a:r>
              <a:rPr lang="es-MX" sz="1200" dirty="0" smtClean="0">
                <a:solidFill>
                  <a:schemeClr val="bg1">
                    <a:lumMod val="95000"/>
                  </a:schemeClr>
                </a:solidFill>
              </a:rPr>
              <a:t>---</a:t>
            </a:r>
            <a:r>
              <a:rPr lang="es-MX" sz="1200" dirty="0" err="1" smtClean="0">
                <a:solidFill>
                  <a:schemeClr val="bg1">
                    <a:lumMod val="95000"/>
                  </a:schemeClr>
                </a:solidFill>
              </a:rPr>
              <a:t>size</a:t>
            </a:r>
            <a:r>
              <a:rPr lang="es-MX" sz="1200" dirty="0" smtClean="0">
                <a:solidFill>
                  <a:schemeClr val="bg1">
                    <a:lumMod val="95000"/>
                  </a:schemeClr>
                </a:solidFill>
              </a:rPr>
              <a:t> 1GB</a:t>
            </a:r>
          </a:p>
          <a:p>
            <a:r>
              <a:rPr lang="es-MX" sz="1200" dirty="0">
                <a:solidFill>
                  <a:schemeClr val="bg1">
                    <a:lumMod val="95000"/>
                  </a:schemeClr>
                </a:solidFill>
              </a:rPr>
              <a:t>	</a:t>
            </a:r>
            <a:r>
              <a:rPr lang="es-MX" sz="1200" dirty="0" smtClean="0">
                <a:solidFill>
                  <a:schemeClr val="bg1">
                    <a:lumMod val="95000"/>
                  </a:schemeClr>
                </a:solidFill>
              </a:rPr>
              <a:t>--región us-east1</a:t>
            </a:r>
          </a:p>
          <a:p>
            <a:r>
              <a:rPr lang="es-MX" sz="1200" dirty="0">
                <a:solidFill>
                  <a:schemeClr val="bg1">
                    <a:lumMod val="95000"/>
                  </a:schemeClr>
                </a:solidFill>
              </a:rPr>
              <a:t>	</a:t>
            </a:r>
            <a:r>
              <a:rPr lang="es-MX" sz="1200" dirty="0" err="1" smtClean="0">
                <a:solidFill>
                  <a:schemeClr val="bg1">
                    <a:lumMod val="95000"/>
                  </a:schemeClr>
                </a:solidFill>
              </a:rPr>
              <a:t>pd</a:t>
            </a:r>
            <a:r>
              <a:rPr lang="es-MX" sz="1200" dirty="0" smtClean="0">
                <a:solidFill>
                  <a:schemeClr val="bg1">
                    <a:lumMod val="95000"/>
                  </a:schemeClr>
                </a:solidFill>
              </a:rPr>
              <a:t>-disk</a:t>
            </a:r>
            <a:endParaRPr lang="es-MX" sz="1200" dirty="0">
              <a:solidFill>
                <a:schemeClr val="bg1">
                  <a:lumMod val="95000"/>
                </a:schemeClr>
              </a:solidFill>
            </a:endParaRPr>
          </a:p>
        </p:txBody>
      </p:sp>
      <p:sp>
        <p:nvSpPr>
          <p:cNvPr id="6" name="CuadroTexto 5"/>
          <p:cNvSpPr txBox="1"/>
          <p:nvPr/>
        </p:nvSpPr>
        <p:spPr>
          <a:xfrm>
            <a:off x="160637" y="1355154"/>
            <a:ext cx="2082621" cy="369332"/>
          </a:xfrm>
          <a:prstGeom prst="rect">
            <a:avLst/>
          </a:prstGeom>
          <a:noFill/>
        </p:spPr>
        <p:txBody>
          <a:bodyPr wrap="none" rtlCol="0">
            <a:spAutoFit/>
          </a:bodyPr>
          <a:lstStyle/>
          <a:p>
            <a:r>
              <a:rPr lang="es-MX" dirty="0" err="1" smtClean="0"/>
              <a:t>Static</a:t>
            </a:r>
            <a:r>
              <a:rPr lang="es-MX" dirty="0" smtClean="0"/>
              <a:t> </a:t>
            </a:r>
            <a:r>
              <a:rPr lang="es-MX" dirty="0" err="1" smtClean="0"/>
              <a:t>Provisioning</a:t>
            </a:r>
            <a:endParaRPr lang="es-MX" dirty="0"/>
          </a:p>
        </p:txBody>
      </p:sp>
    </p:spTree>
    <p:extLst>
      <p:ext uri="{BB962C8B-B14F-4D97-AF65-F5344CB8AC3E}">
        <p14:creationId xmlns:p14="http://schemas.microsoft.com/office/powerpoint/2010/main" val="288963563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p:txBody>
          <a:bodyPr/>
          <a:lstStyle/>
          <a:p>
            <a:r>
              <a:rPr lang="es-MX" dirty="0" smtClean="0"/>
              <a:t>Introducción: Máquina Virtual vs Contenedores </a:t>
            </a:r>
            <a:r>
              <a:rPr lang="es-MX" dirty="0" err="1" smtClean="0"/>
              <a:t>Docker</a:t>
            </a:r>
            <a:endParaRPr lang="es-MX" dirty="0"/>
          </a:p>
        </p:txBody>
      </p:sp>
      <p:sp>
        <p:nvSpPr>
          <p:cNvPr id="5" name="Rectángulo redondeado 4"/>
          <p:cNvSpPr/>
          <p:nvPr/>
        </p:nvSpPr>
        <p:spPr>
          <a:xfrm>
            <a:off x="808892" y="2309446"/>
            <a:ext cx="3681046" cy="8323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MX" dirty="0" smtClean="0"/>
              <a:t>Contenedores </a:t>
            </a:r>
            <a:r>
              <a:rPr lang="es-MX" dirty="0" err="1" smtClean="0"/>
              <a:t>Docker</a:t>
            </a:r>
            <a:endParaRPr lang="es-MX" dirty="0"/>
          </a:p>
        </p:txBody>
      </p:sp>
      <p:sp>
        <p:nvSpPr>
          <p:cNvPr id="6" name="Rectángulo redondeado 5"/>
          <p:cNvSpPr/>
          <p:nvPr/>
        </p:nvSpPr>
        <p:spPr>
          <a:xfrm>
            <a:off x="7502769" y="2309446"/>
            <a:ext cx="3681046" cy="83233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MX" dirty="0" smtClean="0"/>
              <a:t>Máquinas Virtuales</a:t>
            </a:r>
            <a:endParaRPr lang="es-MX" dirty="0"/>
          </a:p>
        </p:txBody>
      </p:sp>
      <p:sp>
        <p:nvSpPr>
          <p:cNvPr id="7" name="Rectángulo redondeado 6"/>
          <p:cNvSpPr/>
          <p:nvPr/>
        </p:nvSpPr>
        <p:spPr>
          <a:xfrm>
            <a:off x="808892" y="3597983"/>
            <a:ext cx="3681046" cy="67993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MX" dirty="0" smtClean="0"/>
              <a:t>Bajo impacto en OS, muy rápidos, poco espacio</a:t>
            </a:r>
            <a:endParaRPr lang="es-MX" dirty="0"/>
          </a:p>
        </p:txBody>
      </p:sp>
      <p:sp>
        <p:nvSpPr>
          <p:cNvPr id="8" name="Rectángulo redondeado 7"/>
          <p:cNvSpPr/>
          <p:nvPr/>
        </p:nvSpPr>
        <p:spPr>
          <a:xfrm>
            <a:off x="808892" y="4394150"/>
            <a:ext cx="3681046" cy="67993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MX" dirty="0" smtClean="0"/>
              <a:t>Fácil de compartir, reconstruir y distribuir</a:t>
            </a:r>
            <a:endParaRPr lang="es-MX" dirty="0"/>
          </a:p>
        </p:txBody>
      </p:sp>
      <p:sp>
        <p:nvSpPr>
          <p:cNvPr id="9" name="Rectángulo redondeado 8"/>
          <p:cNvSpPr/>
          <p:nvPr/>
        </p:nvSpPr>
        <p:spPr>
          <a:xfrm>
            <a:off x="808892" y="5190317"/>
            <a:ext cx="3681046" cy="67993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MX" dirty="0" smtClean="0"/>
              <a:t>Encapsula apps/entornos en lugar de máquinas completas</a:t>
            </a:r>
            <a:endParaRPr lang="es-MX" dirty="0"/>
          </a:p>
        </p:txBody>
      </p:sp>
      <p:sp>
        <p:nvSpPr>
          <p:cNvPr id="10" name="Rectángulo redondeado 9"/>
          <p:cNvSpPr/>
          <p:nvPr/>
        </p:nvSpPr>
        <p:spPr>
          <a:xfrm>
            <a:off x="7502769" y="3597983"/>
            <a:ext cx="3681046" cy="67993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smtClean="0"/>
              <a:t>Mayor impacto en OS, mas lenta y mayor espacio</a:t>
            </a:r>
            <a:endParaRPr lang="es-MX" dirty="0"/>
          </a:p>
        </p:txBody>
      </p:sp>
      <p:sp>
        <p:nvSpPr>
          <p:cNvPr id="11" name="Rectángulo redondeado 10"/>
          <p:cNvSpPr/>
          <p:nvPr/>
        </p:nvSpPr>
        <p:spPr>
          <a:xfrm>
            <a:off x="7502769" y="4394150"/>
            <a:ext cx="3681046" cy="67993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smtClean="0"/>
              <a:t>Compartir, reconstruir y distribuir suele ser desafiante</a:t>
            </a:r>
            <a:endParaRPr lang="es-MX" dirty="0"/>
          </a:p>
        </p:txBody>
      </p:sp>
      <p:sp>
        <p:nvSpPr>
          <p:cNvPr id="12" name="Rectángulo redondeado 11"/>
          <p:cNvSpPr/>
          <p:nvPr/>
        </p:nvSpPr>
        <p:spPr>
          <a:xfrm>
            <a:off x="7502769" y="5190317"/>
            <a:ext cx="3681046" cy="67993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smtClean="0"/>
              <a:t>Encapsula “toda la máquina” en vez de solo app/entorno</a:t>
            </a:r>
            <a:endParaRPr lang="es-MX" dirty="0"/>
          </a:p>
        </p:txBody>
      </p:sp>
      <p:cxnSp>
        <p:nvCxnSpPr>
          <p:cNvPr id="13" name="Conector recto 12"/>
          <p:cNvCxnSpPr/>
          <p:nvPr/>
        </p:nvCxnSpPr>
        <p:spPr>
          <a:xfrm>
            <a:off x="5990492" y="2210800"/>
            <a:ext cx="11723" cy="3856892"/>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041820650"/>
      </p:ext>
    </p:extLst>
  </p:cSld>
  <p:clrMapOvr>
    <a:masterClrMapping/>
  </p:clrMapOvr>
  <p:transition>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Storage </a:t>
            </a:r>
            <a:r>
              <a:rPr lang="es-MX" dirty="0" err="1" smtClean="0"/>
              <a:t>Class</a:t>
            </a:r>
            <a:endParaRPr lang="es-MX" dirty="0"/>
          </a:p>
        </p:txBody>
      </p:sp>
      <p:pic>
        <p:nvPicPr>
          <p:cNvPr id="4" name="Imagen 3"/>
          <p:cNvPicPr>
            <a:picLocks noChangeAspect="1"/>
          </p:cNvPicPr>
          <p:nvPr/>
        </p:nvPicPr>
        <p:blipFill>
          <a:blip r:embed="rId2"/>
          <a:stretch>
            <a:fillRect/>
          </a:stretch>
        </p:blipFill>
        <p:spPr>
          <a:xfrm>
            <a:off x="609601" y="1502962"/>
            <a:ext cx="10122629" cy="5129011"/>
          </a:xfrm>
          <a:prstGeom prst="rect">
            <a:avLst/>
          </a:prstGeom>
        </p:spPr>
      </p:pic>
      <p:sp>
        <p:nvSpPr>
          <p:cNvPr id="5" name="CuadroTexto 4"/>
          <p:cNvSpPr txBox="1"/>
          <p:nvPr/>
        </p:nvSpPr>
        <p:spPr>
          <a:xfrm>
            <a:off x="4402437" y="5952554"/>
            <a:ext cx="2403222" cy="369332"/>
          </a:xfrm>
          <a:prstGeom prst="rect">
            <a:avLst/>
          </a:prstGeom>
          <a:noFill/>
        </p:spPr>
        <p:txBody>
          <a:bodyPr wrap="none" rtlCol="0">
            <a:spAutoFit/>
          </a:bodyPr>
          <a:lstStyle/>
          <a:p>
            <a:r>
              <a:rPr lang="es-MX" dirty="0" err="1" smtClean="0"/>
              <a:t>Dynamic</a:t>
            </a:r>
            <a:r>
              <a:rPr lang="es-MX" dirty="0" smtClean="0"/>
              <a:t> </a:t>
            </a:r>
            <a:r>
              <a:rPr lang="es-MX" dirty="0" err="1" smtClean="0"/>
              <a:t>Provisioning</a:t>
            </a:r>
            <a:endParaRPr lang="es-MX" dirty="0"/>
          </a:p>
        </p:txBody>
      </p:sp>
    </p:spTree>
    <p:extLst>
      <p:ext uri="{BB962C8B-B14F-4D97-AF65-F5344CB8AC3E}">
        <p14:creationId xmlns:p14="http://schemas.microsoft.com/office/powerpoint/2010/main" val="276380313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Storage </a:t>
            </a:r>
            <a:r>
              <a:rPr lang="es-MX" dirty="0" err="1" smtClean="0"/>
              <a:t>Class</a:t>
            </a:r>
            <a:endParaRPr lang="es-MX" dirty="0"/>
          </a:p>
        </p:txBody>
      </p:sp>
      <p:pic>
        <p:nvPicPr>
          <p:cNvPr id="4" name="Imagen 3"/>
          <p:cNvPicPr>
            <a:picLocks noChangeAspect="1"/>
          </p:cNvPicPr>
          <p:nvPr/>
        </p:nvPicPr>
        <p:blipFill>
          <a:blip r:embed="rId2"/>
          <a:stretch>
            <a:fillRect/>
          </a:stretch>
        </p:blipFill>
        <p:spPr>
          <a:xfrm>
            <a:off x="420130" y="1356702"/>
            <a:ext cx="10797961" cy="5237944"/>
          </a:xfrm>
          <a:prstGeom prst="rect">
            <a:avLst/>
          </a:prstGeom>
        </p:spPr>
      </p:pic>
    </p:spTree>
    <p:extLst>
      <p:ext uri="{BB962C8B-B14F-4D97-AF65-F5344CB8AC3E}">
        <p14:creationId xmlns:p14="http://schemas.microsoft.com/office/powerpoint/2010/main" val="3288328089"/>
      </p:ext>
    </p:extLst>
  </p:cSld>
  <p:clrMapOvr>
    <a:masterClrMapping/>
  </p:clrMapOvr>
  <p:transition>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Storage </a:t>
            </a:r>
            <a:r>
              <a:rPr lang="es-MX" dirty="0" err="1" smtClean="0"/>
              <a:t>Class</a:t>
            </a:r>
            <a:endParaRPr lang="es-MX" dirty="0"/>
          </a:p>
        </p:txBody>
      </p:sp>
      <p:pic>
        <p:nvPicPr>
          <p:cNvPr id="4" name="Imagen 3"/>
          <p:cNvPicPr>
            <a:picLocks noChangeAspect="1"/>
          </p:cNvPicPr>
          <p:nvPr/>
        </p:nvPicPr>
        <p:blipFill>
          <a:blip r:embed="rId2"/>
          <a:stretch>
            <a:fillRect/>
          </a:stretch>
        </p:blipFill>
        <p:spPr>
          <a:xfrm>
            <a:off x="434182" y="1794696"/>
            <a:ext cx="11406187" cy="4317180"/>
          </a:xfrm>
          <a:prstGeom prst="rect">
            <a:avLst/>
          </a:prstGeom>
        </p:spPr>
      </p:pic>
    </p:spTree>
    <p:extLst>
      <p:ext uri="{BB962C8B-B14F-4D97-AF65-F5344CB8AC3E}">
        <p14:creationId xmlns:p14="http://schemas.microsoft.com/office/powerpoint/2010/main" val="491071901"/>
      </p:ext>
    </p:extLst>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Arquitectura </a:t>
            </a:r>
            <a:r>
              <a:rPr lang="es-MX" dirty="0" err="1" smtClean="0"/>
              <a:t>Docker</a:t>
            </a:r>
            <a:endParaRPr lang="es-MX" dirty="0"/>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261" y="1528862"/>
            <a:ext cx="9602032" cy="5019475"/>
          </a:xfrm>
          <a:prstGeom prst="rect">
            <a:avLst/>
          </a:prstGeom>
        </p:spPr>
      </p:pic>
    </p:spTree>
    <p:extLst>
      <p:ext uri="{BB962C8B-B14F-4D97-AF65-F5344CB8AC3E}">
        <p14:creationId xmlns:p14="http://schemas.microsoft.com/office/powerpoint/2010/main" val="2900527145"/>
      </p:ext>
    </p:extLst>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a:t>
            </a:r>
            <a:r>
              <a:rPr lang="es-MX" dirty="0" err="1" smtClean="0"/>
              <a:t>Docker</a:t>
            </a:r>
            <a:r>
              <a:rPr lang="es-MX" dirty="0" smtClean="0"/>
              <a:t>, Flujo de trabajo</a:t>
            </a:r>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012" y="1638086"/>
            <a:ext cx="9239250" cy="4535213"/>
          </a:xfrm>
          <a:prstGeom prst="rect">
            <a:avLst/>
          </a:prstGeom>
        </p:spPr>
      </p:pic>
    </p:spTree>
    <p:extLst>
      <p:ext uri="{BB962C8B-B14F-4D97-AF65-F5344CB8AC3E}">
        <p14:creationId xmlns:p14="http://schemas.microsoft.com/office/powerpoint/2010/main" val="2839257027"/>
      </p:ext>
    </p:extLst>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Default Design">
  <a:themeElements>
    <a:clrScheme name="Personalizado 5">
      <a:dk1>
        <a:srgbClr val="2E4C6B"/>
      </a:dk1>
      <a:lt1>
        <a:srgbClr val="FFFFFF"/>
      </a:lt1>
      <a:dk2>
        <a:srgbClr val="FFFFFF"/>
      </a:dk2>
      <a:lt2>
        <a:srgbClr val="B3CCE6"/>
      </a:lt2>
      <a:accent1>
        <a:srgbClr val="336599"/>
      </a:accent1>
      <a:accent2>
        <a:srgbClr val="99C1FE"/>
      </a:accent2>
      <a:accent3>
        <a:srgbClr val="65A3FF"/>
      </a:accent3>
      <a:accent4>
        <a:srgbClr val="004CBF"/>
      </a:accent4>
      <a:accent5>
        <a:srgbClr val="00327F"/>
      </a:accent5>
      <a:accent6>
        <a:srgbClr val="7486A5"/>
      </a:accent6>
      <a:hlink>
        <a:srgbClr val="4986C3"/>
      </a:hlink>
      <a:folHlink>
        <a:srgbClr val="0066FF"/>
      </a:folHlink>
    </a:clrScheme>
    <a:fontScheme name="Personalizado 1">
      <a:majorFont>
        <a:latin typeface="Arial Narrow"/>
        <a:ea typeface=""/>
        <a:cs typeface="Arial"/>
      </a:majorFont>
      <a:minorFont>
        <a:latin typeface="Calibri Light"/>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8E8AB4"/>
        </a:dk1>
        <a:lt1>
          <a:srgbClr val="F8F8F8"/>
        </a:lt1>
        <a:dk2>
          <a:srgbClr val="5D5888"/>
        </a:dk2>
        <a:lt2>
          <a:srgbClr val="FFFFFF"/>
        </a:lt2>
        <a:accent1>
          <a:srgbClr val="191077"/>
        </a:accent1>
        <a:accent2>
          <a:srgbClr val="BC0606"/>
        </a:accent2>
        <a:accent3>
          <a:srgbClr val="B6B4C3"/>
        </a:accent3>
        <a:accent4>
          <a:srgbClr val="D4D4D4"/>
        </a:accent4>
        <a:accent5>
          <a:srgbClr val="ABAABD"/>
        </a:accent5>
        <a:accent6>
          <a:srgbClr val="AA0505"/>
        </a:accent6>
        <a:hlink>
          <a:srgbClr val="FF9933"/>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8E8AB4"/>
        </a:dk1>
        <a:lt1>
          <a:srgbClr val="F8F8F8"/>
        </a:lt1>
        <a:dk2>
          <a:srgbClr val="5D5888"/>
        </a:dk2>
        <a:lt2>
          <a:srgbClr val="FFFFFF"/>
        </a:lt2>
        <a:accent1>
          <a:srgbClr val="FFFFFF"/>
        </a:accent1>
        <a:accent2>
          <a:srgbClr val="BC0606"/>
        </a:accent2>
        <a:accent3>
          <a:srgbClr val="B6B4C3"/>
        </a:accent3>
        <a:accent4>
          <a:srgbClr val="D4D4D4"/>
        </a:accent4>
        <a:accent5>
          <a:srgbClr val="FFFFFF"/>
        </a:accent5>
        <a:accent6>
          <a:srgbClr val="AA0505"/>
        </a:accent6>
        <a:hlink>
          <a:srgbClr val="FF9933"/>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8E8AB4"/>
        </a:dk1>
        <a:lt1>
          <a:srgbClr val="F8F8F8"/>
        </a:lt1>
        <a:dk2>
          <a:srgbClr val="5D5888"/>
        </a:dk2>
        <a:lt2>
          <a:srgbClr val="FFFFFF"/>
        </a:lt2>
        <a:accent1>
          <a:srgbClr val="5D5888"/>
        </a:accent1>
        <a:accent2>
          <a:srgbClr val="BC0606"/>
        </a:accent2>
        <a:accent3>
          <a:srgbClr val="B6B4C3"/>
        </a:accent3>
        <a:accent4>
          <a:srgbClr val="D4D4D4"/>
        </a:accent4>
        <a:accent5>
          <a:srgbClr val="B6B4C3"/>
        </a:accent5>
        <a:accent6>
          <a:srgbClr val="AA0505"/>
        </a:accent6>
        <a:hlink>
          <a:srgbClr val="FF9933"/>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8E8AB4"/>
        </a:dk1>
        <a:lt1>
          <a:srgbClr val="F8F8F8"/>
        </a:lt1>
        <a:dk2>
          <a:srgbClr val="5D5888"/>
        </a:dk2>
        <a:lt2>
          <a:srgbClr val="463F83"/>
        </a:lt2>
        <a:accent1>
          <a:srgbClr val="5D5888"/>
        </a:accent1>
        <a:accent2>
          <a:srgbClr val="BC0606"/>
        </a:accent2>
        <a:accent3>
          <a:srgbClr val="B6B4C3"/>
        </a:accent3>
        <a:accent4>
          <a:srgbClr val="D4D4D4"/>
        </a:accent4>
        <a:accent5>
          <a:srgbClr val="B6B4C3"/>
        </a:accent5>
        <a:accent6>
          <a:srgbClr val="AA0505"/>
        </a:accent6>
        <a:hlink>
          <a:srgbClr val="FF9933"/>
        </a:hlink>
        <a:folHlink>
          <a:srgbClr val="99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00422</Template>
  <TotalTime>8592</TotalTime>
  <Words>2230</Words>
  <Application>Microsoft Office PowerPoint</Application>
  <PresentationFormat>Panorámica</PresentationFormat>
  <Paragraphs>410</Paragraphs>
  <Slides>72</Slides>
  <Notes>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72</vt:i4>
      </vt:variant>
    </vt:vector>
  </HeadingPairs>
  <TitlesOfParts>
    <vt:vector size="77" baseType="lpstr">
      <vt:lpstr>Arial</vt:lpstr>
      <vt:lpstr>Arial Narrow</vt:lpstr>
      <vt:lpstr>Calibri</vt:lpstr>
      <vt:lpstr>Calibri Light</vt:lpstr>
      <vt:lpstr>Default Design</vt:lpstr>
      <vt:lpstr>Kubernetes</vt:lpstr>
      <vt:lpstr>Kubernetes.- Contenido del curso</vt:lpstr>
      <vt:lpstr>Introducción.- Cambios de infraestructura históricos</vt:lpstr>
      <vt:lpstr>Introducción.- La matriz del infierno</vt:lpstr>
      <vt:lpstr>Introducción. ¿ Que es docker ?</vt:lpstr>
      <vt:lpstr>Introducción: Máquina Virtual vs Contenedores Docker</vt:lpstr>
      <vt:lpstr>Introducción: Máquina Virtual vs Contenedores Docker</vt:lpstr>
      <vt:lpstr>Introducción: Arquitectura Docker</vt:lpstr>
      <vt:lpstr>Introducción: Docker, Flujo de trabajo</vt:lpstr>
      <vt:lpstr>Introducción: Arquitectura y conceptos de Kubernetes</vt:lpstr>
      <vt:lpstr>Introducción: Arquitectura Kubernetes</vt:lpstr>
      <vt:lpstr>Introducción: Arquitectura Kubernetes</vt:lpstr>
      <vt:lpstr>Introducción: Proyecto con SpringBoot, PetClinic</vt:lpstr>
      <vt:lpstr>Introducción: Proyecto SpringBoot, PetClinic - Arquitectura</vt:lpstr>
      <vt:lpstr>Introducción – Instalar las primeras herramientas</vt:lpstr>
      <vt:lpstr>2.- Docker</vt:lpstr>
      <vt:lpstr>2.- Docker – Ediciones</vt:lpstr>
      <vt:lpstr>2.- Docker – Community vs Enteprise</vt:lpstr>
      <vt:lpstr>2.- Docker en linux</vt:lpstr>
      <vt:lpstr>2.- Docker – Instalar en linux</vt:lpstr>
      <vt:lpstr>2.- Docker – Imagen vs Contenedor</vt:lpstr>
      <vt:lpstr>2.- Docker – Detalles de la ejecución de contenedor</vt:lpstr>
      <vt:lpstr>2.- Docker – Lo que es una imágen</vt:lpstr>
      <vt:lpstr>2.- Docker -  El docker hub</vt:lpstr>
      <vt:lpstr>2.- Docker – Las capas de una imagen de docker</vt:lpstr>
      <vt:lpstr>2.- Docker – Crear Dockerfiles</vt:lpstr>
      <vt:lpstr>2.- Docker – Persistencia de datos en contenedores</vt:lpstr>
      <vt:lpstr>2.- Docker - Volumes</vt:lpstr>
      <vt:lpstr>2.- Docker – Bind</vt:lpstr>
      <vt:lpstr>2.- Docker – docker-compose</vt:lpstr>
      <vt:lpstr>3.- Kubernetes Objects – k8s</vt:lpstr>
      <vt:lpstr>3.- k8s Objects</vt:lpstr>
      <vt:lpstr>3.- k8s Objects – Instalar kubectl y minikube</vt:lpstr>
      <vt:lpstr>3.- k8s Objects - POD</vt:lpstr>
      <vt:lpstr>3.- k8s Objects – YAML in kubernetes</vt:lpstr>
      <vt:lpstr>3.- k8s Objects – Replication Controller &amp; Replicaset</vt:lpstr>
      <vt:lpstr>3.- k8s Objects - Deployment</vt:lpstr>
      <vt:lpstr>3.- k8s Objects – Rollout &amp; Versioning</vt:lpstr>
      <vt:lpstr>3.- k8s Objects – Deployment Statregy</vt:lpstr>
      <vt:lpstr>3.- k8s Objects - Namespaces</vt:lpstr>
      <vt:lpstr>3.- k8s Objects - Namespaces</vt:lpstr>
      <vt:lpstr>3.- k8s Objects - Namespaces</vt:lpstr>
      <vt:lpstr>3.- k8s Objects - Namespaces</vt:lpstr>
      <vt:lpstr>3.- k8s Objects - Services</vt:lpstr>
      <vt:lpstr>3.- k8s Objects - Services</vt:lpstr>
      <vt:lpstr>3.- k8s Objects – Service - NodePort</vt:lpstr>
      <vt:lpstr>3.- k8s Objects – Service - NodePort</vt:lpstr>
      <vt:lpstr>3.- k8s Objects – Service - ClusterIP</vt:lpstr>
      <vt:lpstr>3.- k8s – Service - LoadBalancer</vt:lpstr>
      <vt:lpstr>3.- k8s Objects – Networking basics</vt:lpstr>
      <vt:lpstr>3.- k8s Objects – Networking basics</vt:lpstr>
      <vt:lpstr>3.- k8s Objects – Networking basics</vt:lpstr>
      <vt:lpstr>3.- k8s Objects – Imperative vs Declarative</vt:lpstr>
      <vt:lpstr>3.- k8s Objects – Kubectl Apply Command</vt:lpstr>
      <vt:lpstr>4.- k8s Storage</vt:lpstr>
      <vt:lpstr>4.- k8s Storage – Introducción a docker storage</vt:lpstr>
      <vt:lpstr>4.- k8s Storage – Docker Storage</vt:lpstr>
      <vt:lpstr>4.- k8s Storage – Docker Storage</vt:lpstr>
      <vt:lpstr>4.- k8s Storage – Docker Storage</vt:lpstr>
      <vt:lpstr>4.- k8s Storage – Volume Driver Plugins in Docker</vt:lpstr>
      <vt:lpstr>4.- k8s Storage – Container Storage Interface (CSI)</vt:lpstr>
      <vt:lpstr>4.- k8s Storage – Container Storage Interface (CSI)</vt:lpstr>
      <vt:lpstr>4.- k8s Storage – Volúmenes</vt:lpstr>
      <vt:lpstr>4.- k8s Storage – Volúmenes</vt:lpstr>
      <vt:lpstr>4.- k8s Storage – Persistent Volumes</vt:lpstr>
      <vt:lpstr>4.- k8s Storage – Persistent Volumes</vt:lpstr>
      <vt:lpstr>4.- k8s Storage – Persistent Volume Claim</vt:lpstr>
      <vt:lpstr>4.- k8s Storage – Persistent Volume Claim</vt:lpstr>
      <vt:lpstr>4.- k8s Storage – Storage Class</vt:lpstr>
      <vt:lpstr>4.- k8s Storage – Storage Class</vt:lpstr>
      <vt:lpstr>4.- k8s Storage – Storage Class</vt:lpstr>
      <vt:lpstr>4.- k8s Storage – Storage Class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dc:title>
  <dc:creator>Gerardo</dc:creator>
  <cp:lastModifiedBy>Gerardo</cp:lastModifiedBy>
  <cp:revision>135</cp:revision>
  <dcterms:created xsi:type="dcterms:W3CDTF">2022-01-19T00:31:44Z</dcterms:created>
  <dcterms:modified xsi:type="dcterms:W3CDTF">2022-03-06T15:05:46Z</dcterms:modified>
</cp:coreProperties>
</file>